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7" r:id="rId2"/>
    <p:sldId id="28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57" r:id="rId20"/>
    <p:sldId id="258" r:id="rId21"/>
    <p:sldId id="259" r:id="rId22"/>
    <p:sldId id="260" r:id="rId23"/>
    <p:sldId id="277" r:id="rId24"/>
    <p:sldId id="278" r:id="rId25"/>
    <p:sldId id="279" r:id="rId26"/>
    <p:sldId id="280" r:id="rId27"/>
    <p:sldId id="281" r:id="rId28"/>
    <p:sldId id="282" r:id="rId29"/>
    <p:sldId id="283" r:id="rId30"/>
    <p:sldId id="284" r:id="rId31"/>
    <p:sldId id="285" r:id="rId32"/>
    <p:sldId id="286" r:id="rId33"/>
    <p:sldId id="28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8E9B5-BDE3-4B8B-9CB9-F9711AFA1353}" type="datetimeFigureOut">
              <a:rPr lang="en-US" smtClean="0"/>
              <a:pPr/>
              <a:t>11/28/2019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47098B-F0BC-4751-8103-1AC1EB557E1E}" type="slidenum">
              <a:rPr lang="en-US" smtClean="0"/>
              <a:pPr/>
              <a:t>‹N°›</a:t>
            </a:fld>
            <a:endParaRPr lang="en-US"/>
          </a:p>
        </p:txBody>
      </p:sp>
    </p:spTree>
    <p:extLst>
      <p:ext uri="{BB962C8B-B14F-4D97-AF65-F5344CB8AC3E}">
        <p14:creationId xmlns:p14="http://schemas.microsoft.com/office/powerpoint/2010/main" val="23696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a:t>
            </a:r>
            <a:r>
              <a:rPr lang="en-US" baseline="0" dirty="0" smtClean="0"/>
              <a:t> is coming is probably what I think is the funniest part of the lecture. Remember: all this stuff ACTUALLY HAPPENED.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4</a:t>
            </a:fld>
            <a:endParaRPr lang="en-US"/>
          </a:p>
        </p:txBody>
      </p:sp>
    </p:spTree>
    <p:extLst>
      <p:ext uri="{BB962C8B-B14F-4D97-AF65-F5344CB8AC3E}">
        <p14:creationId xmlns:p14="http://schemas.microsoft.com/office/powerpoint/2010/main" val="227289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we show a network</a:t>
            </a:r>
            <a:r>
              <a:rPr lang="en-US" baseline="0" dirty="0" smtClean="0"/>
              <a:t> of correlations. Because in the end, ML is just looking for strong CORRELATIONS. Correlation is not causation. Each one of us is mostly statistics. Your parents’ background is extremely predictive of your education, income, and so forth.</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15</a:t>
            </a:fld>
            <a:endParaRPr lang="en-US"/>
          </a:p>
        </p:txBody>
      </p:sp>
    </p:spTree>
    <p:extLst>
      <p:ext uri="{BB962C8B-B14F-4D97-AF65-F5344CB8AC3E}">
        <p14:creationId xmlns:p14="http://schemas.microsoft.com/office/powerpoint/2010/main" val="24939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probably heard “correlation is not causation” multiple</a:t>
            </a:r>
            <a:r>
              <a:rPr lang="en-US" baseline="0" dirty="0" smtClean="0"/>
              <a:t> times, it does not mean that I cannot repeat it again. Because, if I was able to transmit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16</a:t>
            </a:fld>
            <a:endParaRPr lang="en-US"/>
          </a:p>
        </p:txBody>
      </p:sp>
    </p:spTree>
    <p:extLst>
      <p:ext uri="{BB962C8B-B14F-4D97-AF65-F5344CB8AC3E}">
        <p14:creationId xmlns:p14="http://schemas.microsoft.com/office/powerpoint/2010/main" val="179996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have to be really, really careful.</a:t>
            </a:r>
            <a:r>
              <a:rPr lang="en-US" baseline="0" dirty="0" smtClean="0"/>
              <a:t> Correlation does not mean causation.</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18</a:t>
            </a:fld>
            <a:endParaRPr lang="en-US"/>
          </a:p>
        </p:txBody>
      </p:sp>
    </p:spTree>
    <p:extLst>
      <p:ext uri="{BB962C8B-B14F-4D97-AF65-F5344CB8AC3E}">
        <p14:creationId xmlns:p14="http://schemas.microsoft.com/office/powerpoint/2010/main" val="133132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this guy</a:t>
            </a:r>
            <a:r>
              <a:rPr lang="en-US" baseline="0" dirty="0" smtClean="0"/>
              <a:t> is an Italian, Cesare Lombroso. He lived between the 1800 and the early 1900 in the city I am coming from, Torino. He is famous because he invented the field of phrenology. You all probably know what phrenology is, it’s basically trying to characterize people from the shape of </a:t>
            </a:r>
            <a:r>
              <a:rPr lang="en-US" baseline="0" dirty="0" err="1" smtClean="0"/>
              <a:t>of</a:t>
            </a:r>
            <a:r>
              <a:rPr lang="en-US" baseline="0" dirty="0" smtClean="0"/>
              <a:t> their skull. His thought can be summed up by the quote “YOU UGLY YOU EVIL”, that he might have or have not said. His ideas have luckily been debunked during the 1900s. But of course, every now and then there’s a REVIVAL.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19</a:t>
            </a:fld>
            <a:endParaRPr lang="en-US"/>
          </a:p>
        </p:txBody>
      </p:sp>
    </p:spTree>
    <p:extLst>
      <p:ext uri="{BB962C8B-B14F-4D97-AF65-F5344CB8AC3E}">
        <p14:creationId xmlns:p14="http://schemas.microsoft.com/office/powerpoint/2010/main" val="173936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can picture them going like “HA!</a:t>
            </a:r>
            <a:r>
              <a:rPr lang="en-US" baseline="0" dirty="0" smtClean="0"/>
              <a:t> STUPID AMERICANS! THEY HAVE THESE UNBALANCED DATASETS, BUT WE ARE BETTER! WE ARE SMARTER THAN THEM!”</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20</a:t>
            </a:fld>
            <a:endParaRPr lang="en-US"/>
          </a:p>
        </p:txBody>
      </p:sp>
    </p:spTree>
    <p:extLst>
      <p:ext uri="{BB962C8B-B14F-4D97-AF65-F5344CB8AC3E}">
        <p14:creationId xmlns:p14="http://schemas.microsoft.com/office/powerpoint/2010/main" val="77076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they analyzed the images, using</a:t>
            </a:r>
            <a:r>
              <a:rPr lang="en-US" baseline="0" dirty="0" smtClean="0"/>
              <a:t> visualization techniques to understand where the deep learning algorithm was looking at. What where the features that were actually used. And they found a weird angle, under the nose, between the nose and the corners of the mouth. And if that angle is narrow, you are more likely to be a criminal, if it’s wider you are more likely to be innocent.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21</a:t>
            </a:fld>
            <a:endParaRPr lang="en-US"/>
          </a:p>
        </p:txBody>
      </p:sp>
    </p:spTree>
    <p:extLst>
      <p:ext uri="{BB962C8B-B14F-4D97-AF65-F5344CB8AC3E}">
        <p14:creationId xmlns:p14="http://schemas.microsoft.com/office/powerpoint/2010/main" val="288870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this is extremely funny. It is MUCH LESS funny, if you imagine that a similar system could</a:t>
            </a:r>
            <a:r>
              <a:rPr lang="en-US" baseline="0" dirty="0" smtClean="0"/>
              <a:t> be used in China, which is not exactly a democracy, to prevent crime. SMILE, CITIZEN, OR YOU WILL GO TO JAIL.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22</a:t>
            </a:fld>
            <a:endParaRPr lang="en-US"/>
          </a:p>
        </p:txBody>
      </p:sp>
    </p:spTree>
    <p:extLst>
      <p:ext uri="{BB962C8B-B14F-4D97-AF65-F5344CB8AC3E}">
        <p14:creationId xmlns:p14="http://schemas.microsoft.com/office/powerpoint/2010/main" val="324481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 did they do? Did you follow the story?</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23</a:t>
            </a:fld>
            <a:endParaRPr lang="en-US"/>
          </a:p>
        </p:txBody>
      </p:sp>
    </p:spTree>
    <p:extLst>
      <p:ext uri="{BB962C8B-B14F-4D97-AF65-F5344CB8AC3E}">
        <p14:creationId xmlns:p14="http://schemas.microsoft.com/office/powerpoint/2010/main" val="240892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a:t>
            </a:r>
            <a:r>
              <a:rPr lang="en-US" baseline="0" dirty="0" smtClean="0"/>
              <a:t> cannot longer access it, because – for reasons that we will see – Cambridge University </a:t>
            </a:r>
            <a:r>
              <a:rPr lang="en-US" baseline="0" dirty="0" err="1" smtClean="0"/>
              <a:t>kinda</a:t>
            </a:r>
            <a:r>
              <a:rPr lang="en-US" baseline="0" dirty="0" smtClean="0"/>
              <a:t> put this project on the side. I remember that when I took it, I was classified as a Lesbian with high confidence. Probably because of my likes to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26</a:t>
            </a:fld>
            <a:endParaRPr lang="en-US"/>
          </a:p>
        </p:txBody>
      </p:sp>
    </p:spTree>
    <p:extLst>
      <p:ext uri="{BB962C8B-B14F-4D97-AF65-F5344CB8AC3E}">
        <p14:creationId xmlns:p14="http://schemas.microsoft.com/office/powerpoint/2010/main" val="130323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27</a:t>
            </a:fld>
            <a:endParaRPr lang="en-US"/>
          </a:p>
        </p:txBody>
      </p:sp>
    </p:spTree>
    <p:extLst>
      <p:ext uri="{BB962C8B-B14F-4D97-AF65-F5344CB8AC3E}">
        <p14:creationId xmlns:p14="http://schemas.microsoft.com/office/powerpoint/2010/main" val="180304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censored part says “</a:t>
            </a:r>
            <a:r>
              <a:rPr lang="en-US" dirty="0" err="1" smtClean="0"/>
              <a:t>y’all</a:t>
            </a:r>
            <a:r>
              <a:rPr lang="en-US" dirty="0" smtClean="0"/>
              <a:t> fucked up”. Can you image what happened here?</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5</a:t>
            </a:fld>
            <a:endParaRPr lang="en-US"/>
          </a:p>
        </p:txBody>
      </p:sp>
    </p:spTree>
    <p:extLst>
      <p:ext uri="{BB962C8B-B14F-4D97-AF65-F5344CB8AC3E}">
        <p14:creationId xmlns:p14="http://schemas.microsoft.com/office/powerpoint/2010/main" val="114647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For</a:t>
            </a:r>
            <a:r>
              <a:rPr lang="en-US" baseline="0" dirty="0" smtClean="0"/>
              <a:t> example,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29</a:t>
            </a:fld>
            <a:endParaRPr lang="en-US"/>
          </a:p>
        </p:txBody>
      </p:sp>
    </p:spTree>
    <p:extLst>
      <p:ext uri="{BB962C8B-B14F-4D97-AF65-F5344CB8AC3E}">
        <p14:creationId xmlns:p14="http://schemas.microsoft.com/office/powerpoint/2010/main" val="424362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we’ve seen this case study</a:t>
            </a:r>
            <a:r>
              <a:rPr lang="en-US" baseline="0" dirty="0" smtClean="0"/>
              <a:t> of Cambridge </a:t>
            </a:r>
            <a:r>
              <a:rPr lang="en-US" baseline="0" dirty="0" err="1" smtClean="0"/>
              <a:t>Analytica</a:t>
            </a:r>
            <a:r>
              <a:rPr lang="en-US" baseline="0" dirty="0" smtClean="0"/>
              <a:t>. Many of you will think “ok, but I am not so stupid. I will not give my data to a Facebook application that tells me which character of The Big Bang Theory looks more like me. By the way, for me it’s Leonard.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30</a:t>
            </a:fld>
            <a:endParaRPr lang="en-US"/>
          </a:p>
        </p:txBody>
      </p:sp>
    </p:spTree>
    <p:extLst>
      <p:ext uri="{BB962C8B-B14F-4D97-AF65-F5344CB8AC3E}">
        <p14:creationId xmlns:p14="http://schemas.microsoft.com/office/powerpoint/2010/main" val="104728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know. You have an idea. You heard</a:t>
            </a:r>
            <a:r>
              <a:rPr lang="en-US" baseline="0" dirty="0" smtClean="0"/>
              <a:t> the stories. Can you imagine what STASI could have been, with machine learning?</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31</a:t>
            </a:fld>
            <a:endParaRPr lang="en-US"/>
          </a:p>
        </p:txBody>
      </p:sp>
    </p:spTree>
    <p:extLst>
      <p:ext uri="{BB962C8B-B14F-4D97-AF65-F5344CB8AC3E}">
        <p14:creationId xmlns:p14="http://schemas.microsoft.com/office/powerpoint/2010/main" val="343707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Again, this is happening now.</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32</a:t>
            </a:fld>
            <a:endParaRPr lang="en-US"/>
          </a:p>
        </p:txBody>
      </p:sp>
    </p:spTree>
    <p:extLst>
      <p:ext uri="{BB962C8B-B14F-4D97-AF65-F5344CB8AC3E}">
        <p14:creationId xmlns:p14="http://schemas.microsoft.com/office/powerpoint/2010/main" val="325455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There</a:t>
            </a:r>
            <a:r>
              <a:rPr lang="en-US" baseline="0" dirty="0" smtClean="0"/>
              <a:t> is a rising concern about ethics in computer science and machine learning. But computer scientists are not used to it, me included. We don’t really care about HOW our research is going to be used. For us, the focus is </a:t>
            </a:r>
            <a:r>
              <a:rPr lang="en-US" i="1" baseline="0" dirty="0" smtClean="0"/>
              <a:t>make it work</a:t>
            </a:r>
            <a:r>
              <a:rPr lang="en-US" i="0" baseline="0" dirty="0" smtClean="0"/>
              <a: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33</a:t>
            </a:fld>
            <a:endParaRPr lang="en-US"/>
          </a:p>
        </p:txBody>
      </p:sp>
    </p:spTree>
    <p:extLst>
      <p:ext uri="{BB962C8B-B14F-4D97-AF65-F5344CB8AC3E}">
        <p14:creationId xmlns:p14="http://schemas.microsoft.com/office/powerpoint/2010/main" val="388872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6</a:t>
            </a:fld>
            <a:endParaRPr lang="en-US"/>
          </a:p>
        </p:txBody>
      </p:sp>
    </p:spTree>
    <p:extLst>
      <p:ext uri="{BB962C8B-B14F-4D97-AF65-F5344CB8AC3E}">
        <p14:creationId xmlns:p14="http://schemas.microsoft.com/office/powerpoint/2010/main" val="179270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a:t>
            </a:r>
            <a:r>
              <a:rPr lang="en-US" baseline="0" smtClean="0"/>
              <a:t>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7</a:t>
            </a:fld>
            <a:endParaRPr lang="en-US"/>
          </a:p>
        </p:txBody>
      </p:sp>
    </p:spTree>
    <p:extLst>
      <p:ext uri="{BB962C8B-B14F-4D97-AF65-F5344CB8AC3E}">
        <p14:creationId xmlns:p14="http://schemas.microsoft.com/office/powerpoint/2010/main" val="16801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have to confess: I have this weird hate/love</a:t>
            </a:r>
            <a:r>
              <a:rPr lang="en-US" baseline="0" dirty="0" smtClean="0"/>
              <a:t> relationship with 4chan, and </a:t>
            </a:r>
            <a:r>
              <a:rPr lang="en-US" baseline="0" dirty="0" err="1" smtClean="0"/>
              <a:t>Tay</a:t>
            </a:r>
            <a:r>
              <a:rPr lang="en-US" baseline="0" dirty="0" smtClean="0"/>
              <a:t> is a good example. After poisoning the bot, and after Microsoft pulled it off the net, 4chan produced several pieces of art to commemorate the bot. I had to censor some of it.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9</a:t>
            </a:fld>
            <a:endParaRPr lang="en-US"/>
          </a:p>
        </p:txBody>
      </p:sp>
    </p:spTree>
    <p:extLst>
      <p:ext uri="{BB962C8B-B14F-4D97-AF65-F5344CB8AC3E}">
        <p14:creationId xmlns:p14="http://schemas.microsoft.com/office/powerpoint/2010/main" val="238795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Why? Because it affects less than 0.01%</a:t>
            </a:r>
            <a:r>
              <a:rPr lang="en-US" baseline="0" dirty="0" smtClean="0"/>
              <a:t> of the population. So, if I always reply “you do not have it”, I am right 99.99% of the time, and this algorithm is useless.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11</a:t>
            </a:fld>
            <a:endParaRPr lang="en-US"/>
          </a:p>
        </p:txBody>
      </p:sp>
    </p:spTree>
    <p:extLst>
      <p:ext uri="{BB962C8B-B14F-4D97-AF65-F5344CB8AC3E}">
        <p14:creationId xmlns:p14="http://schemas.microsoft.com/office/powerpoint/2010/main" val="48522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is not minority report, or psycho</a:t>
            </a:r>
            <a:r>
              <a:rPr lang="en-US" baseline="0" dirty="0" smtClean="0"/>
              <a:t> pass, or a novel by Philip Dick. This is RIGHT NOW. Right now, there are machines taking decisions on human life. And there are some issues, that are not obvious.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12</a:t>
            </a:fld>
            <a:endParaRPr lang="en-US"/>
          </a:p>
        </p:txBody>
      </p:sp>
    </p:spTree>
    <p:extLst>
      <p:ext uri="{BB962C8B-B14F-4D97-AF65-F5344CB8AC3E}">
        <p14:creationId xmlns:p14="http://schemas.microsoft.com/office/powerpoint/2010/main" val="332937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add the guy from “can we fix it?” Note that I did not put the US as a case study just to make fun of them. It’s just</a:t>
            </a:r>
            <a:r>
              <a:rPr lang="en-US" baseline="0" dirty="0" smtClean="0"/>
              <a:t> because their government makes all data coming from publicly-funded institutions completely available. The French government does not. The Italian government does not. And, as far as I know, your government does not.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13</a:t>
            </a:fld>
            <a:endParaRPr lang="en-US"/>
          </a:p>
        </p:txBody>
      </p:sp>
    </p:spTree>
    <p:extLst>
      <p:ext uri="{BB962C8B-B14F-4D97-AF65-F5344CB8AC3E}">
        <p14:creationId xmlns:p14="http://schemas.microsoft.com/office/powerpoint/2010/main" val="349188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a:t>
            </a:r>
            <a:r>
              <a:rPr lang="en-US" baseline="0" dirty="0" smtClean="0"/>
              <a:t> what can we do to try and fix the injustice, somehow remove the bias in the algorithm? Can we, for example, anonymize this ID of a criminal, in order to make the system “just”? It should be easy, right? Our objective is to AVOID having data related to race to influence the system. </a:t>
            </a:r>
          </a:p>
          <a:p>
            <a:r>
              <a:rPr lang="en-US" baseline="0" dirty="0" smtClean="0"/>
              <a:t>Also, there are weird effects. What’s the gender split in prison?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14</a:t>
            </a:fld>
            <a:endParaRPr lang="en-US"/>
          </a:p>
        </p:txBody>
      </p:sp>
    </p:spTree>
    <p:extLst>
      <p:ext uri="{BB962C8B-B14F-4D97-AF65-F5344CB8AC3E}">
        <p14:creationId xmlns:p14="http://schemas.microsoft.com/office/powerpoint/2010/main" val="4027355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752600" cy="718425"/>
          </a:xfrm>
          <a:prstGeom prst="rect">
            <a:avLst/>
          </a:prstGeom>
        </p:spPr>
      </p:pic>
      <p:pic>
        <p:nvPicPr>
          <p:cNvPr id="8"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600" y="152400"/>
            <a:ext cx="1858384" cy="62933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77000"/>
            <a:ext cx="9144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476999"/>
            <a:ext cx="929447" cy="3809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6101" y="6512669"/>
            <a:ext cx="914399" cy="30965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470025"/>
          </a:xfrm>
        </p:spPr>
        <p:txBody>
          <a:bodyPr/>
          <a:lstStyle/>
          <a:p>
            <a:r>
              <a:rPr lang="en-US" dirty="0" smtClean="0"/>
              <a:t>Excellent Failures</a:t>
            </a:r>
            <a:endParaRPr lang="en-US" dirty="0"/>
          </a:p>
        </p:txBody>
      </p:sp>
      <p:sp>
        <p:nvSpPr>
          <p:cNvPr id="3" name="Subtitle 2"/>
          <p:cNvSpPr>
            <a:spLocks noGrp="1"/>
          </p:cNvSpPr>
          <p:nvPr>
            <p:ph type="subTitle" idx="1"/>
          </p:nvPr>
        </p:nvSpPr>
        <p:spPr>
          <a:xfrm>
            <a:off x="1371600" y="3886200"/>
            <a:ext cx="6400800" cy="1752600"/>
          </a:xfrm>
        </p:spPr>
        <p:txBody>
          <a:bodyPr/>
          <a:lstStyle/>
          <a:p>
            <a:r>
              <a:rPr lang="en-US" dirty="0" smtClean="0"/>
              <a:t>Alberto TONDA, </a:t>
            </a:r>
            <a:br>
              <a:rPr lang="en-US" dirty="0" smtClean="0"/>
            </a:br>
            <a:r>
              <a:rPr lang="en-US" dirty="0" smtClean="0"/>
              <a:t>INRA(E), </a:t>
            </a:r>
            <a:r>
              <a:rPr lang="en-US" dirty="0" err="1" smtClean="0"/>
              <a:t>Université</a:t>
            </a:r>
            <a:r>
              <a:rPr lang="en-US" dirty="0" smtClean="0"/>
              <a:t> Paris-</a:t>
            </a:r>
            <a:r>
              <a:rPr lang="en-US" dirty="0" err="1" smtClean="0"/>
              <a:t>Saclay</a:t>
            </a:r>
            <a:r>
              <a:rPr lang="en-US" dirty="0" smtClean="0"/>
              <a:t/>
            </a:r>
            <a:br>
              <a:rPr lang="en-US" dirty="0" smtClean="0"/>
            </a:br>
            <a:r>
              <a:rPr lang="en-US" dirty="0" smtClean="0"/>
              <a:t>France</a:t>
            </a:r>
            <a:endParaRPr lang="en-US" dirty="0"/>
          </a:p>
        </p:txBody>
      </p:sp>
      <p:pic>
        <p:nvPicPr>
          <p:cNvPr id="1026" name="Picture 2" descr="http://imappnio.dcs.aber.ac.uk/images/ImAppN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621122"/>
            <a:ext cx="2895600" cy="1111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st"/>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5978333"/>
            <a:ext cx="2438400" cy="690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503" y="228601"/>
            <a:ext cx="111499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52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Excellent Failures: Unbalanced Data</a:t>
            </a:r>
            <a:endParaRPr lang="en-US" dirty="0"/>
          </a:p>
        </p:txBody>
      </p:sp>
      <p:sp>
        <p:nvSpPr>
          <p:cNvPr id="3" name="Espace réservé du contenu 2"/>
          <p:cNvSpPr>
            <a:spLocks noGrp="1"/>
          </p:cNvSpPr>
          <p:nvPr>
            <p:ph idx="1"/>
          </p:nvPr>
        </p:nvSpPr>
        <p:spPr/>
        <p:txBody>
          <a:bodyPr/>
          <a:lstStyle/>
          <a:p>
            <a:r>
              <a:rPr lang="en-US" dirty="0" smtClean="0"/>
              <a:t>Some categories are </a:t>
            </a:r>
            <a:r>
              <a:rPr lang="en-US" i="1" dirty="0" smtClean="0"/>
              <a:t>over-represented</a:t>
            </a:r>
            <a:endParaRPr lang="en-US" dirty="0" smtClean="0"/>
          </a:p>
          <a:p>
            <a:pPr lvl="1"/>
            <a:r>
              <a:rPr lang="en-US" dirty="0" smtClean="0"/>
              <a:t>More </a:t>
            </a:r>
            <a:r>
              <a:rPr lang="en-US" i="1" dirty="0" smtClean="0"/>
              <a:t>importance</a:t>
            </a:r>
            <a:r>
              <a:rPr lang="en-US" dirty="0" smtClean="0"/>
              <a:t> to such categories</a:t>
            </a:r>
          </a:p>
          <a:p>
            <a:pPr lvl="1"/>
            <a:r>
              <a:rPr lang="en-US" dirty="0" smtClean="0"/>
              <a:t>Learn relationships </a:t>
            </a:r>
            <a:r>
              <a:rPr lang="en-US" i="1" dirty="0" smtClean="0"/>
              <a:t>only</a:t>
            </a:r>
            <a:r>
              <a:rPr lang="en-US" dirty="0" smtClean="0"/>
              <a:t> from those categories</a:t>
            </a:r>
          </a:p>
          <a:p>
            <a:pPr lvl="1"/>
            <a:r>
              <a:rPr lang="en-US" dirty="0" smtClean="0"/>
              <a:t>Weird resulting effects</a:t>
            </a:r>
            <a:endParaRPr lang="en-US" dirty="0"/>
          </a:p>
        </p:txBody>
      </p:sp>
      <p:sp>
        <p:nvSpPr>
          <p:cNvPr id="4" name="Rectangle à coins arrondis 3"/>
          <p:cNvSpPr/>
          <p:nvPr/>
        </p:nvSpPr>
        <p:spPr>
          <a:xfrm>
            <a:off x="1524000" y="4343400"/>
            <a:ext cx="6096000" cy="1295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Type I Diabetes Predictor</a:t>
            </a:r>
          </a:p>
        </p:txBody>
      </p:sp>
    </p:spTree>
    <p:extLst>
      <p:ext uri="{BB962C8B-B14F-4D97-AF65-F5344CB8AC3E}">
        <p14:creationId xmlns:p14="http://schemas.microsoft.com/office/powerpoint/2010/main" val="28820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Type I Diabetes Predictor</a:t>
            </a:r>
            <a:endParaRPr lang="fr-FR" b="1" dirty="0"/>
          </a:p>
        </p:txBody>
      </p:sp>
      <p:sp>
        <p:nvSpPr>
          <p:cNvPr id="3" name="Espace réservé du contenu 2"/>
          <p:cNvSpPr>
            <a:spLocks noGrp="1"/>
          </p:cNvSpPr>
          <p:nvPr>
            <p:ph idx="1"/>
          </p:nvPr>
        </p:nvSpPr>
        <p:spPr/>
        <p:txBody>
          <a:bodyPr/>
          <a:lstStyle/>
          <a:p>
            <a:pPr marL="0" indent="0" algn="ctr">
              <a:buNone/>
            </a:pPr>
            <a:r>
              <a:rPr lang="en-US" dirty="0" smtClean="0"/>
              <a:t/>
            </a:r>
            <a:br>
              <a:rPr lang="en-US" dirty="0" smtClean="0"/>
            </a:br>
            <a:r>
              <a:rPr lang="en-US" dirty="0" smtClean="0"/>
              <a:t>“You don’t have Type I Diabetes”</a:t>
            </a:r>
            <a:endParaRPr lang="fr-FR" dirty="0"/>
          </a:p>
        </p:txBody>
      </p:sp>
      <p:sp>
        <p:nvSpPr>
          <p:cNvPr id="4" name="Explosion 1 3"/>
          <p:cNvSpPr/>
          <p:nvPr/>
        </p:nvSpPr>
        <p:spPr>
          <a:xfrm rot="20572100">
            <a:off x="3877685" y="3045911"/>
            <a:ext cx="5139657" cy="3303182"/>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99.99% correct answers</a:t>
            </a:r>
            <a:endParaRPr lang="fr-FR" sz="3200" dirty="0"/>
          </a:p>
        </p:txBody>
      </p:sp>
    </p:spTree>
    <p:extLst>
      <p:ext uri="{BB962C8B-B14F-4D97-AF65-F5344CB8AC3E}">
        <p14:creationId xmlns:p14="http://schemas.microsoft.com/office/powerpoint/2010/main" val="256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Excellent Failures: Unbalanced Data</a:t>
            </a:r>
          </a:p>
        </p:txBody>
      </p:sp>
      <p:sp>
        <p:nvSpPr>
          <p:cNvPr id="3" name="Espace réservé du contenu 2"/>
          <p:cNvSpPr>
            <a:spLocks noGrp="1"/>
          </p:cNvSpPr>
          <p:nvPr>
            <p:ph idx="1"/>
          </p:nvPr>
        </p:nvSpPr>
        <p:spPr/>
        <p:txBody>
          <a:bodyPr/>
          <a:lstStyle/>
          <a:p>
            <a:endParaRPr lang="en-US"/>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371600"/>
            <a:ext cx="3886200" cy="3275299"/>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45868" y="2324751"/>
            <a:ext cx="4621932" cy="3466449"/>
          </a:xfrm>
          <a:prstGeom prst="rect">
            <a:avLst/>
          </a:prstGeom>
        </p:spPr>
      </p:pic>
      <p:pic>
        <p:nvPicPr>
          <p:cNvPr id="7" name="Imag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09928" y="2933283"/>
            <a:ext cx="3243072" cy="3375442"/>
          </a:xfrm>
          <a:prstGeom prst="rect">
            <a:avLst/>
          </a:prstGeom>
        </p:spPr>
      </p:pic>
    </p:spTree>
    <p:extLst>
      <p:ext uri="{BB962C8B-B14F-4D97-AF65-F5344CB8AC3E}">
        <p14:creationId xmlns:p14="http://schemas.microsoft.com/office/powerpoint/2010/main" val="131463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Exercise: ML is applied to US justice system</a:t>
            </a:r>
          </a:p>
          <a:p>
            <a:pPr lvl="1"/>
            <a:r>
              <a:rPr lang="en-US" dirty="0" smtClean="0"/>
              <a:t>Probability of repeated crimes?</a:t>
            </a:r>
          </a:p>
          <a:p>
            <a:pPr lvl="1"/>
            <a:r>
              <a:rPr lang="en-US" dirty="0" smtClean="0"/>
              <a:t>Trained on data: picture, criminal record, age, …</a:t>
            </a:r>
          </a:p>
          <a:p>
            <a:pPr lvl="1"/>
            <a:r>
              <a:rPr lang="en-US" dirty="0" smtClean="0"/>
              <a:t>Data is real, but heavily unbalanced</a:t>
            </a:r>
          </a:p>
          <a:p>
            <a:endParaRPr lang="en-US" dirty="0"/>
          </a:p>
          <a:p>
            <a:r>
              <a:rPr lang="en-US" dirty="0" smtClean="0"/>
              <a:t>Unbalance in US system</a:t>
            </a:r>
          </a:p>
          <a:p>
            <a:pPr lvl="1"/>
            <a:r>
              <a:rPr lang="en-US" dirty="0" smtClean="0"/>
              <a:t>E.g. 33% of inmates are black,</a:t>
            </a:r>
            <a:br>
              <a:rPr lang="en-US" dirty="0" smtClean="0"/>
            </a:br>
            <a:r>
              <a:rPr lang="en-US" dirty="0" smtClean="0"/>
              <a:t>but only 13% of population</a:t>
            </a:r>
          </a:p>
          <a:p>
            <a:pPr lvl="1"/>
            <a:r>
              <a:rPr lang="en-US" dirty="0" smtClean="0"/>
              <a:t>Heavily skews decisions!</a:t>
            </a:r>
            <a:endParaRPr lang="en-US" dirty="0"/>
          </a:p>
        </p:txBody>
      </p:sp>
      <p:pic>
        <p:nvPicPr>
          <p:cNvPr id="2050" name="Picture 2" descr="Risultati immagini per can we fix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3451225"/>
            <a:ext cx="1885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26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1417638"/>
            <a:ext cx="8878824" cy="483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p:txBody>
          <a:bodyPr/>
          <a:lstStyle/>
          <a:p>
            <a:r>
              <a:rPr lang="en-US" dirty="0" smtClean="0"/>
              <a:t>Excellent Failures: Can We Fix It?</a:t>
            </a:r>
            <a:endParaRPr lang="en-US"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572923"/>
            <a:ext cx="1707550" cy="179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2133600" y="1478340"/>
            <a:ext cx="6897624" cy="2062103"/>
          </a:xfrm>
          <a:prstGeom prst="rect">
            <a:avLst/>
          </a:prstGeom>
          <a:noFill/>
        </p:spPr>
        <p:txBody>
          <a:bodyPr wrap="square" rtlCol="0">
            <a:spAutoFit/>
          </a:bodyPr>
          <a:lstStyle/>
          <a:p>
            <a:r>
              <a:rPr lang="en-US" sz="3200" b="1" dirty="0" smtClean="0">
                <a:solidFill>
                  <a:schemeClr val="bg1"/>
                </a:solidFill>
              </a:rPr>
              <a:t>Name</a:t>
            </a:r>
            <a:r>
              <a:rPr lang="en-US" sz="3200" dirty="0">
                <a:solidFill>
                  <a:schemeClr val="bg1"/>
                </a:solidFill>
              </a:rPr>
              <a:t>: </a:t>
            </a:r>
            <a:r>
              <a:rPr lang="en-US" sz="3200" dirty="0" smtClean="0">
                <a:solidFill>
                  <a:schemeClr val="bg1"/>
                </a:solidFill>
              </a:rPr>
              <a:t>DeShawn	</a:t>
            </a:r>
            <a:r>
              <a:rPr lang="en-US" sz="3200" b="1" dirty="0" smtClean="0">
                <a:solidFill>
                  <a:schemeClr val="bg1"/>
                </a:solidFill>
              </a:rPr>
              <a:t>Race</a:t>
            </a:r>
            <a:r>
              <a:rPr lang="en-US" sz="3200" dirty="0" smtClean="0">
                <a:solidFill>
                  <a:schemeClr val="bg1"/>
                </a:solidFill>
              </a:rPr>
              <a:t>: Black</a:t>
            </a:r>
          </a:p>
          <a:p>
            <a:r>
              <a:rPr lang="en-US" sz="3200" b="1" dirty="0" smtClean="0">
                <a:solidFill>
                  <a:schemeClr val="bg1"/>
                </a:solidFill>
              </a:rPr>
              <a:t>Surname</a:t>
            </a:r>
            <a:r>
              <a:rPr lang="en-US" sz="3200" dirty="0" smtClean="0">
                <a:solidFill>
                  <a:schemeClr val="bg1"/>
                </a:solidFill>
              </a:rPr>
              <a:t>: Williams	</a:t>
            </a:r>
            <a:r>
              <a:rPr lang="en-US" sz="3200" b="1" dirty="0" smtClean="0">
                <a:solidFill>
                  <a:schemeClr val="bg1"/>
                </a:solidFill>
              </a:rPr>
              <a:t>Sex</a:t>
            </a:r>
            <a:r>
              <a:rPr lang="en-US" sz="3200" dirty="0" smtClean="0">
                <a:solidFill>
                  <a:schemeClr val="bg1"/>
                </a:solidFill>
              </a:rPr>
              <a:t>: M	</a:t>
            </a:r>
            <a:r>
              <a:rPr lang="en-US" sz="3200" b="1" dirty="0" smtClean="0">
                <a:solidFill>
                  <a:schemeClr val="bg1"/>
                </a:solidFill>
              </a:rPr>
              <a:t>H</a:t>
            </a:r>
            <a:r>
              <a:rPr lang="en-US" sz="3200" dirty="0" smtClean="0">
                <a:solidFill>
                  <a:schemeClr val="bg1"/>
                </a:solidFill>
              </a:rPr>
              <a:t>:6’0’’</a:t>
            </a:r>
          </a:p>
          <a:p>
            <a:r>
              <a:rPr lang="en-US" sz="3200" b="1" dirty="0" smtClean="0">
                <a:solidFill>
                  <a:schemeClr val="bg1"/>
                </a:solidFill>
              </a:rPr>
              <a:t>Address</a:t>
            </a:r>
            <a:r>
              <a:rPr lang="en-US" sz="3200" dirty="0" smtClean="0">
                <a:solidFill>
                  <a:schemeClr val="bg1"/>
                </a:solidFill>
              </a:rPr>
              <a:t>: 16 Church Av., Brooklyn, NY, NY</a:t>
            </a:r>
          </a:p>
          <a:p>
            <a:r>
              <a:rPr lang="en-US" sz="3200" b="1" dirty="0" smtClean="0">
                <a:solidFill>
                  <a:schemeClr val="bg1"/>
                </a:solidFill>
              </a:rPr>
              <a:t>Born</a:t>
            </a:r>
            <a:r>
              <a:rPr lang="en-US" sz="3200" dirty="0" smtClean="0">
                <a:solidFill>
                  <a:schemeClr val="bg1"/>
                </a:solidFill>
              </a:rPr>
              <a:t>: October 13, 1953, East Orange, NJ</a:t>
            </a:r>
            <a:endParaRPr lang="en-US" sz="3200" dirty="0">
              <a:solidFill>
                <a:schemeClr val="bg1"/>
              </a:solidFill>
            </a:endParaRPr>
          </a:p>
        </p:txBody>
      </p:sp>
      <p:sp>
        <p:nvSpPr>
          <p:cNvPr id="7" name="ZoneTexte 6"/>
          <p:cNvSpPr txBox="1"/>
          <p:nvPr/>
        </p:nvSpPr>
        <p:spPr>
          <a:xfrm>
            <a:off x="271272" y="3601145"/>
            <a:ext cx="8763000" cy="2554545"/>
          </a:xfrm>
          <a:prstGeom prst="rect">
            <a:avLst/>
          </a:prstGeom>
          <a:noFill/>
        </p:spPr>
        <p:txBody>
          <a:bodyPr wrap="square" rtlCol="0">
            <a:spAutoFit/>
          </a:bodyPr>
          <a:lstStyle/>
          <a:p>
            <a:r>
              <a:rPr lang="en-US" sz="3200" b="1" dirty="0" smtClean="0">
                <a:solidFill>
                  <a:schemeClr val="bg1"/>
                </a:solidFill>
              </a:rPr>
              <a:t>Income</a:t>
            </a:r>
            <a:r>
              <a:rPr lang="en-US" sz="3200" dirty="0" smtClean="0">
                <a:solidFill>
                  <a:schemeClr val="bg1"/>
                </a:solidFill>
              </a:rPr>
              <a:t>: $60,000/year	</a:t>
            </a:r>
            <a:r>
              <a:rPr lang="en-US" sz="3200" b="1" dirty="0" smtClean="0">
                <a:solidFill>
                  <a:schemeClr val="bg1"/>
                </a:solidFill>
              </a:rPr>
              <a:t>Status</a:t>
            </a:r>
            <a:r>
              <a:rPr lang="en-US" sz="3200" dirty="0" smtClean="0">
                <a:solidFill>
                  <a:schemeClr val="bg1"/>
                </a:solidFill>
              </a:rPr>
              <a:t>: Divorced</a:t>
            </a:r>
            <a:endParaRPr lang="en-US" sz="3200" b="1" dirty="0" smtClean="0">
              <a:solidFill>
                <a:schemeClr val="bg1"/>
              </a:solidFill>
            </a:endParaRPr>
          </a:p>
          <a:p>
            <a:r>
              <a:rPr lang="en-US" sz="3200" b="1" dirty="0" smtClean="0">
                <a:solidFill>
                  <a:schemeClr val="bg1"/>
                </a:solidFill>
              </a:rPr>
              <a:t>Education</a:t>
            </a:r>
            <a:r>
              <a:rPr lang="en-US" sz="3200" dirty="0" smtClean="0">
                <a:solidFill>
                  <a:schemeClr val="bg1"/>
                </a:solidFill>
              </a:rPr>
              <a:t>: Bachelor’s Degree, Spelman College</a:t>
            </a:r>
          </a:p>
          <a:p>
            <a:r>
              <a:rPr lang="en-US" sz="3200" b="1" dirty="0" smtClean="0">
                <a:solidFill>
                  <a:schemeClr val="bg1"/>
                </a:solidFill>
              </a:rPr>
              <a:t>Criminal record</a:t>
            </a:r>
            <a:r>
              <a:rPr lang="en-US" sz="3200" dirty="0" smtClean="0">
                <a:solidFill>
                  <a:schemeClr val="bg1"/>
                </a:solidFill>
              </a:rPr>
              <a:t>: </a:t>
            </a:r>
          </a:p>
          <a:p>
            <a:pPr marL="457200" indent="-457200">
              <a:buFontTx/>
              <a:buChar char="-"/>
            </a:pPr>
            <a:r>
              <a:rPr lang="en-US" sz="3200" dirty="0" smtClean="0">
                <a:solidFill>
                  <a:schemeClr val="bg1"/>
                </a:solidFill>
              </a:rPr>
              <a:t>Driving under influence, 1975, East Orange, NJ</a:t>
            </a:r>
          </a:p>
          <a:p>
            <a:pPr marL="457200" indent="-457200">
              <a:buFontTx/>
              <a:buChar char="-"/>
            </a:pPr>
            <a:r>
              <a:rPr lang="en-US" sz="3200" dirty="0" smtClean="0">
                <a:solidFill>
                  <a:schemeClr val="bg1"/>
                </a:solidFill>
              </a:rPr>
              <a:t>Speeding ticket, 2005, Brooklyn, NY</a:t>
            </a:r>
            <a:endParaRPr lang="en-US" sz="3200" dirty="0">
              <a:solidFill>
                <a:schemeClr val="bg1"/>
              </a:solidFill>
            </a:endParaRPr>
          </a:p>
        </p:txBody>
      </p:sp>
    </p:spTree>
    <p:extLst>
      <p:ext uri="{BB962C8B-B14F-4D97-AF65-F5344CB8AC3E}">
        <p14:creationId xmlns:p14="http://schemas.microsoft.com/office/powerpoint/2010/main" val="3952052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a:xfrm>
            <a:off x="457200" y="4564582"/>
            <a:ext cx="8229600" cy="1561581"/>
          </a:xfrm>
        </p:spPr>
        <p:txBody>
          <a:bodyPr>
            <a:normAutofit lnSpcReduction="10000"/>
          </a:bodyPr>
          <a:lstStyle/>
          <a:p>
            <a:r>
              <a:rPr lang="en-US" dirty="0" smtClean="0"/>
              <a:t>Network of correlations</a:t>
            </a:r>
          </a:p>
          <a:p>
            <a:pPr lvl="1"/>
            <a:r>
              <a:rPr lang="en-US" dirty="0" smtClean="0"/>
              <a:t>Might be </a:t>
            </a:r>
            <a:r>
              <a:rPr lang="en-US" i="1" dirty="0" smtClean="0"/>
              <a:t>strong</a:t>
            </a:r>
            <a:r>
              <a:rPr lang="en-US" dirty="0" smtClean="0"/>
              <a:t> correlations</a:t>
            </a:r>
          </a:p>
          <a:p>
            <a:pPr lvl="1"/>
            <a:r>
              <a:rPr lang="en-US" dirty="0" smtClean="0"/>
              <a:t>None of these imply </a:t>
            </a:r>
            <a:r>
              <a:rPr lang="en-US" i="1" dirty="0" smtClean="0"/>
              <a:t>causation</a:t>
            </a:r>
            <a:r>
              <a:rPr lang="en-US" dirty="0" smtClean="0"/>
              <a:t>!</a:t>
            </a:r>
            <a:endParaRPr lang="en-US" dirty="0"/>
          </a:p>
        </p:txBody>
      </p:sp>
      <p:cxnSp>
        <p:nvCxnSpPr>
          <p:cNvPr id="11" name="Connecteur droit 10"/>
          <p:cNvCxnSpPr>
            <a:stCxn id="5" idx="5"/>
            <a:endCxn id="4" idx="1"/>
          </p:cNvCxnSpPr>
          <p:nvPr/>
        </p:nvCxnSpPr>
        <p:spPr>
          <a:xfrm>
            <a:off x="3741130" y="2867348"/>
            <a:ext cx="480640" cy="706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a:stCxn id="7" idx="5"/>
            <a:endCxn id="4" idx="2"/>
          </p:cNvCxnSpPr>
          <p:nvPr/>
        </p:nvCxnSpPr>
        <p:spPr>
          <a:xfrm>
            <a:off x="1378930" y="2773019"/>
            <a:ext cx="2697770" cy="1150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5" idx="7"/>
            <a:endCxn id="9" idx="3"/>
          </p:cNvCxnSpPr>
          <p:nvPr/>
        </p:nvCxnSpPr>
        <p:spPr>
          <a:xfrm>
            <a:off x="3741130" y="2167312"/>
            <a:ext cx="518740" cy="49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9" idx="4"/>
            <a:endCxn id="4" idx="0"/>
          </p:cNvCxnSpPr>
          <p:nvPr/>
        </p:nvCxnSpPr>
        <p:spPr>
          <a:xfrm flipH="1">
            <a:off x="4572000" y="2361600"/>
            <a:ext cx="38100" cy="106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9" idx="2"/>
            <a:endCxn id="7" idx="7"/>
          </p:cNvCxnSpPr>
          <p:nvPr/>
        </p:nvCxnSpPr>
        <p:spPr>
          <a:xfrm flipH="1">
            <a:off x="1378930" y="1866600"/>
            <a:ext cx="2735870" cy="206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7" idx="6"/>
            <a:endCxn id="5" idx="2"/>
          </p:cNvCxnSpPr>
          <p:nvPr/>
        </p:nvCxnSpPr>
        <p:spPr>
          <a:xfrm>
            <a:off x="1524000" y="2423001"/>
            <a:ext cx="1371600" cy="9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31" idx="6"/>
            <a:endCxn id="4" idx="2"/>
          </p:cNvCxnSpPr>
          <p:nvPr/>
        </p:nvCxnSpPr>
        <p:spPr>
          <a:xfrm>
            <a:off x="2667000" y="3847800"/>
            <a:ext cx="14097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a:stCxn id="30" idx="2"/>
            <a:endCxn id="31" idx="6"/>
          </p:cNvCxnSpPr>
          <p:nvPr/>
        </p:nvCxnSpPr>
        <p:spPr>
          <a:xfrm flipH="1" flipV="1">
            <a:off x="2667000" y="3847800"/>
            <a:ext cx="4038600"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30" idx="1"/>
            <a:endCxn id="6" idx="5"/>
          </p:cNvCxnSpPr>
          <p:nvPr/>
        </p:nvCxnSpPr>
        <p:spPr>
          <a:xfrm flipH="1" flipV="1">
            <a:off x="6141430" y="3283418"/>
            <a:ext cx="709240" cy="214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a:stCxn id="30" idx="2"/>
            <a:endCxn id="7" idx="6"/>
          </p:cNvCxnSpPr>
          <p:nvPr/>
        </p:nvCxnSpPr>
        <p:spPr>
          <a:xfrm flipH="1" flipV="1">
            <a:off x="1524000" y="2423001"/>
            <a:ext cx="5181600" cy="1425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p:cNvCxnSpPr>
            <a:stCxn id="29" idx="3"/>
            <a:endCxn id="6" idx="7"/>
          </p:cNvCxnSpPr>
          <p:nvPr/>
        </p:nvCxnSpPr>
        <p:spPr>
          <a:xfrm flipH="1">
            <a:off x="6141430" y="2369018"/>
            <a:ext cx="709240" cy="214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9" idx="6"/>
            <a:endCxn id="29" idx="2"/>
          </p:cNvCxnSpPr>
          <p:nvPr/>
        </p:nvCxnSpPr>
        <p:spPr>
          <a:xfrm>
            <a:off x="5105400" y="1866600"/>
            <a:ext cx="1600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7" idx="6"/>
            <a:endCxn id="29" idx="2"/>
          </p:cNvCxnSpPr>
          <p:nvPr/>
        </p:nvCxnSpPr>
        <p:spPr>
          <a:xfrm flipV="1">
            <a:off x="1524000" y="2019000"/>
            <a:ext cx="5181600" cy="404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p:cNvCxnSpPr>
            <a:stCxn id="6" idx="3"/>
            <a:endCxn id="4" idx="7"/>
          </p:cNvCxnSpPr>
          <p:nvPr/>
        </p:nvCxnSpPr>
        <p:spPr>
          <a:xfrm flipH="1">
            <a:off x="4922230" y="3283418"/>
            <a:ext cx="518740" cy="290564"/>
          </a:xfrm>
          <a:prstGeom prst="line">
            <a:avLst/>
          </a:prstGeom>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5295900" y="2438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School</a:t>
            </a:r>
          </a:p>
          <a:p>
            <a:pPr algn="ctr"/>
            <a:r>
              <a:rPr lang="en-US" dirty="0" smtClean="0"/>
              <a:t>Results</a:t>
            </a:r>
            <a:endParaRPr lang="en-US" dirty="0"/>
          </a:p>
        </p:txBody>
      </p:sp>
      <p:sp>
        <p:nvSpPr>
          <p:cNvPr id="7" name="Ellipse 6"/>
          <p:cNvSpPr/>
          <p:nvPr/>
        </p:nvSpPr>
        <p:spPr>
          <a:xfrm>
            <a:off x="533400" y="1928001"/>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smtClean="0"/>
              <a:t>Income</a:t>
            </a:r>
            <a:endParaRPr lang="en-US" sz="1600" dirty="0"/>
          </a:p>
        </p:txBody>
      </p:sp>
      <p:sp>
        <p:nvSpPr>
          <p:cNvPr id="9" name="Ellipse 8"/>
          <p:cNvSpPr/>
          <p:nvPr/>
        </p:nvSpPr>
        <p:spPr>
          <a:xfrm>
            <a:off x="4114800" y="13716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smtClean="0"/>
              <a:t>School</a:t>
            </a:r>
          </a:p>
        </p:txBody>
      </p:sp>
      <p:sp>
        <p:nvSpPr>
          <p:cNvPr id="5" name="Ellipse 4"/>
          <p:cNvSpPr/>
          <p:nvPr/>
        </p:nvSpPr>
        <p:spPr>
          <a:xfrm>
            <a:off x="2895600" y="202233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t>Address</a:t>
            </a:r>
          </a:p>
        </p:txBody>
      </p:sp>
      <p:sp>
        <p:nvSpPr>
          <p:cNvPr id="29" name="Ellipse 28"/>
          <p:cNvSpPr/>
          <p:nvPr/>
        </p:nvSpPr>
        <p:spPr>
          <a:xfrm>
            <a:off x="6705600" y="15240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Crim.</a:t>
            </a:r>
          </a:p>
          <a:p>
            <a:pPr algn="ctr"/>
            <a:r>
              <a:rPr lang="en-US" dirty="0" smtClean="0"/>
              <a:t>Record</a:t>
            </a:r>
          </a:p>
        </p:txBody>
      </p:sp>
      <p:sp>
        <p:nvSpPr>
          <p:cNvPr id="30" name="Ellipse 29"/>
          <p:cNvSpPr/>
          <p:nvPr/>
        </p:nvSpPr>
        <p:spPr>
          <a:xfrm>
            <a:off x="6705600" y="3353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Parents</a:t>
            </a:r>
          </a:p>
          <a:p>
            <a:pPr algn="ctr"/>
            <a:r>
              <a:rPr lang="en-US" dirty="0" err="1" smtClean="0"/>
              <a:t>Occup</a:t>
            </a:r>
            <a:r>
              <a:rPr lang="en-US" dirty="0" smtClean="0"/>
              <a:t>.</a:t>
            </a:r>
            <a:endParaRPr lang="en-US" dirty="0"/>
          </a:p>
        </p:txBody>
      </p:sp>
      <p:sp>
        <p:nvSpPr>
          <p:cNvPr id="31" name="Ellipse 30"/>
          <p:cNvSpPr/>
          <p:nvPr/>
        </p:nvSpPr>
        <p:spPr>
          <a:xfrm>
            <a:off x="1676400" y="33528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Name</a:t>
            </a:r>
            <a:endParaRPr lang="en-US" dirty="0"/>
          </a:p>
        </p:txBody>
      </p:sp>
      <p:sp>
        <p:nvSpPr>
          <p:cNvPr id="4" name="Ellipse 3"/>
          <p:cNvSpPr/>
          <p:nvPr/>
        </p:nvSpPr>
        <p:spPr>
          <a:xfrm>
            <a:off x="4076700" y="3429000"/>
            <a:ext cx="990600" cy="9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RACE</a:t>
            </a:r>
            <a:endParaRPr lang="en-US" dirty="0"/>
          </a:p>
        </p:txBody>
      </p:sp>
    </p:spTree>
    <p:extLst>
      <p:ext uri="{BB962C8B-B14F-4D97-AF65-F5344CB8AC3E}">
        <p14:creationId xmlns:p14="http://schemas.microsoft.com/office/powerpoint/2010/main" val="2575542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Correlation is NOT etc. etc.</a:t>
            </a:r>
            <a:endParaRPr lang="en-US" dirty="0"/>
          </a:p>
        </p:txBody>
      </p:sp>
      <p:sp>
        <p:nvSpPr>
          <p:cNvPr id="3" name="Espace réservé du contenu 2"/>
          <p:cNvSpPr>
            <a:spLocks noGrp="1"/>
          </p:cNvSpPr>
          <p:nvPr>
            <p:ph idx="1"/>
          </p:nvPr>
        </p:nvSpPr>
        <p:spPr>
          <a:xfrm>
            <a:off x="457200" y="1600200"/>
            <a:ext cx="8229600" cy="2247601"/>
          </a:xfrm>
        </p:spPr>
        <p:txBody>
          <a:bodyPr/>
          <a:lstStyle/>
          <a:p>
            <a:r>
              <a:rPr lang="en-US" dirty="0" smtClean="0"/>
              <a:t>Property “A” and “B” are </a:t>
            </a:r>
            <a:r>
              <a:rPr lang="en-US" i="1" dirty="0" smtClean="0"/>
              <a:t>correlated</a:t>
            </a:r>
            <a:endParaRPr lang="en-US" dirty="0" smtClean="0"/>
          </a:p>
          <a:p>
            <a:pPr lvl="1"/>
            <a:r>
              <a:rPr lang="en-US" dirty="0" smtClean="0"/>
              <a:t>If you have one, very likely you have the other</a:t>
            </a:r>
          </a:p>
          <a:p>
            <a:pPr lvl="1"/>
            <a:r>
              <a:rPr lang="en-US" dirty="0" smtClean="0"/>
              <a:t>ML essentially looks for these correlations</a:t>
            </a:r>
            <a:endParaRPr lang="en-US" dirty="0"/>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7" name="Connecteur droit 6"/>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9" name="Ellipse 8"/>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0" name="Connecteur droit 9"/>
          <p:cNvCxnSpPr>
            <a:stCxn id="8" idx="6"/>
            <a:endCxn id="9"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2" name="Ellipse 11"/>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3" name="Connecteur droit 12"/>
          <p:cNvCxnSpPr>
            <a:stCxn id="11" idx="6"/>
            <a:endCxn id="12"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5" name="Ellipse 14"/>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a:t>
            </a:r>
            <a:endParaRPr lang="en-US" sz="4800" dirty="0"/>
          </a:p>
        </p:txBody>
      </p:sp>
      <p:cxnSp>
        <p:nvCxnSpPr>
          <p:cNvPr id="16" name="Connecteur droit 15"/>
          <p:cNvCxnSpPr>
            <a:stCxn id="14" idx="6"/>
            <a:endCxn id="15"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9" name="Connecteur droit 18"/>
          <p:cNvCxnSpPr>
            <a:stCxn id="18" idx="2"/>
            <a:endCxn id="15"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Accolade ouvrante 21"/>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54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4" grpId="0" animBg="1"/>
      <p:bldP spid="15" grpId="0" animBg="1"/>
      <p:bldP spid="18"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Correlation is NOT etc. etc.</a:t>
            </a:r>
          </a:p>
        </p:txBody>
      </p:sp>
      <p:sp>
        <p:nvSpPr>
          <p:cNvPr id="3" name="Espace réservé du contenu 2"/>
          <p:cNvSpPr>
            <a:spLocks noGrp="1"/>
          </p:cNvSpPr>
          <p:nvPr>
            <p:ph idx="1"/>
          </p:nvPr>
        </p:nvSpPr>
        <p:spPr/>
        <p:txBody>
          <a:bodyPr/>
          <a:lstStyle/>
          <a:p>
            <a:r>
              <a:rPr lang="en-US" dirty="0" smtClean="0"/>
              <a:t>“Having a horse makes you live longer!”</a:t>
            </a:r>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6" name="Connecteur droit 5"/>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rPr>
              <a:t>Horse</a:t>
            </a:r>
            <a:endParaRPr lang="en-US" dirty="0">
              <a:solidFill>
                <a:schemeClr val="bg1"/>
              </a:solidFill>
            </a:endParaRPr>
          </a:p>
        </p:txBody>
      </p:sp>
      <p:sp>
        <p:nvSpPr>
          <p:cNvPr id="8" name="Ellipse 7"/>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9" name="Connecteur droit 8"/>
          <p:cNvCxnSpPr>
            <a:stCxn id="7" idx="6"/>
            <a:endCxn id="8"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1" name="Ellipse 10"/>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2" name="Connecteur droit 11"/>
          <p:cNvCxnSpPr>
            <a:stCxn id="10" idx="6"/>
            <a:endCxn id="11"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4" name="Ellipse 13"/>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t>RICH</a:t>
            </a:r>
            <a:endParaRPr lang="en-US" sz="2000" dirty="0"/>
          </a:p>
        </p:txBody>
      </p:sp>
      <p:cxnSp>
        <p:nvCxnSpPr>
          <p:cNvPr id="15" name="Connecteur droit 14"/>
          <p:cNvCxnSpPr>
            <a:stCxn id="13" idx="6"/>
            <a:endCxn id="14"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7" name="Connecteur droit 16"/>
          <p:cNvCxnSpPr>
            <a:stCxn id="16" idx="2"/>
            <a:endCxn id="14"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Accolade ouvrante 17"/>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34400" y="2347988"/>
            <a:ext cx="3619500" cy="3948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180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Human Understanding of ML</a:t>
            </a:r>
            <a:endParaRPr lang="en-US" b="1" dirty="0"/>
          </a:p>
        </p:txBody>
      </p:sp>
      <p:sp>
        <p:nvSpPr>
          <p:cNvPr id="3" name="Espace réservé du contenu 2"/>
          <p:cNvSpPr>
            <a:spLocks noGrp="1"/>
          </p:cNvSpPr>
          <p:nvPr>
            <p:ph idx="1"/>
          </p:nvPr>
        </p:nvSpPr>
        <p:spPr>
          <a:xfrm>
            <a:off x="457200" y="1600200"/>
            <a:ext cx="5029200" cy="4525963"/>
          </a:xfrm>
        </p:spPr>
        <p:txBody>
          <a:bodyPr/>
          <a:lstStyle/>
          <a:p>
            <a:pPr marL="0" indent="0" algn="ctr">
              <a:buNone/>
            </a:pPr>
            <a:r>
              <a:rPr lang="en-US" dirty="0" smtClean="0"/>
              <a:t>“The greatest enemy of knowledge is not ignorance, but the </a:t>
            </a:r>
            <a:r>
              <a:rPr lang="en-US" b="1" dirty="0" smtClean="0"/>
              <a:t>illusion of knowledge</a:t>
            </a:r>
            <a:r>
              <a:rPr lang="en-US" dirty="0" smtClean="0"/>
              <a:t>”</a:t>
            </a:r>
            <a:endParaRPr lang="en-US" dirty="0"/>
          </a:p>
        </p:txBody>
      </p:sp>
      <p:pic>
        <p:nvPicPr>
          <p:cNvPr id="14338" name="Picture 2" descr="Risultati immagini per stephen haw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575260"/>
            <a:ext cx="3200400" cy="4596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38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Bad Ideas</a:t>
            </a:r>
            <a:endParaRPr lang="en-US" b="1" dirty="0"/>
          </a:p>
        </p:txBody>
      </p:sp>
      <p:sp>
        <p:nvSpPr>
          <p:cNvPr id="3" name="Espace réservé du contenu 2"/>
          <p:cNvSpPr>
            <a:spLocks noGrp="1"/>
          </p:cNvSpPr>
          <p:nvPr>
            <p:ph idx="1"/>
          </p:nvPr>
        </p:nvSpPr>
        <p:spPr/>
        <p:txBody>
          <a:bodyPr/>
          <a:lstStyle/>
          <a:p>
            <a:endParaRPr lang="en-US" dirty="0"/>
          </a:p>
        </p:txBody>
      </p:sp>
      <p:pic>
        <p:nvPicPr>
          <p:cNvPr id="1026" name="Picture 2" descr="Risultati immagini per cesare lombro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42022"/>
            <a:ext cx="8572500" cy="490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isultati immagini per cesare lombros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352800" y="3886200"/>
            <a:ext cx="1981200" cy="2466976"/>
          </a:xfrm>
          <a:prstGeom prst="rect">
            <a:avLst/>
          </a:prstGeom>
          <a:noFill/>
          <a:extLst>
            <a:ext uri="{909E8E84-426E-40DD-AFC4-6F175D3DCCD1}">
              <a14:hiddenFill xmlns:a14="http://schemas.microsoft.com/office/drawing/2010/main">
                <a:solidFill>
                  <a:srgbClr val="FFFFFF"/>
                </a:solidFill>
              </a14:hiddenFill>
            </a:ext>
          </a:extLst>
        </p:spPr>
      </p:pic>
      <p:sp>
        <p:nvSpPr>
          <p:cNvPr id="4" name="Bulle ronde 3"/>
          <p:cNvSpPr/>
          <p:nvPr/>
        </p:nvSpPr>
        <p:spPr>
          <a:xfrm>
            <a:off x="1295400" y="2667000"/>
            <a:ext cx="2895600" cy="1219200"/>
          </a:xfrm>
          <a:prstGeom prst="wedgeEllipseCallout">
            <a:avLst>
              <a:gd name="adj1" fmla="val 32535"/>
              <a:gd name="adj2" fmla="val 1277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YOU UGLY,</a:t>
            </a:r>
          </a:p>
          <a:p>
            <a:pPr algn="ctr"/>
            <a:r>
              <a:rPr lang="en-US" sz="2400" dirty="0" smtClean="0"/>
              <a:t>YOU EVIL! LOL!</a:t>
            </a:r>
            <a:endParaRPr lang="en-US" sz="2400" dirty="0"/>
          </a:p>
        </p:txBody>
      </p:sp>
    </p:spTree>
    <p:extLst>
      <p:ext uri="{BB962C8B-B14F-4D97-AF65-F5344CB8AC3E}">
        <p14:creationId xmlns:p14="http://schemas.microsoft.com/office/powerpoint/2010/main" val="38189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it-IT" dirty="0" smtClean="0"/>
              <a:t>Excellent Failures</a:t>
            </a:r>
            <a:endParaRPr lang="fr-FR" dirty="0"/>
          </a:p>
        </p:txBody>
      </p:sp>
      <p:sp>
        <p:nvSpPr>
          <p:cNvPr id="3" name="Espace réservé du contenu 2"/>
          <p:cNvSpPr>
            <a:spLocks noGrp="1"/>
          </p:cNvSpPr>
          <p:nvPr>
            <p:ph idx="1"/>
          </p:nvPr>
        </p:nvSpPr>
        <p:spPr/>
        <p:txBody>
          <a:bodyPr/>
          <a:lstStyle/>
          <a:p>
            <a:r>
              <a:rPr lang="it-IT" dirty="0" smtClean="0"/>
              <a:t>As ML becomes more prominent, more issues!</a:t>
            </a:r>
          </a:p>
          <a:p>
            <a:pPr lvl="1"/>
            <a:r>
              <a:rPr lang="it-IT" dirty="0" smtClean="0"/>
              <a:t>Algorithms perform decently</a:t>
            </a:r>
          </a:p>
          <a:p>
            <a:pPr lvl="1"/>
            <a:r>
              <a:rPr lang="it-IT" dirty="0" smtClean="0"/>
              <a:t>Most of the issues come from the data!</a:t>
            </a:r>
          </a:p>
          <a:p>
            <a:pPr lvl="1"/>
            <a:r>
              <a:rPr lang="it-IT" dirty="0" smtClean="0"/>
              <a:t>...or from </a:t>
            </a:r>
            <a:r>
              <a:rPr lang="it-IT" i="1" dirty="0" smtClean="0"/>
              <a:t>how</a:t>
            </a:r>
            <a:r>
              <a:rPr lang="it-IT" dirty="0" smtClean="0"/>
              <a:t> ML was applied</a:t>
            </a:r>
            <a:endParaRPr lang="fr-FR" dirty="0"/>
          </a:p>
        </p:txBody>
      </p:sp>
      <p:pic>
        <p:nvPicPr>
          <p:cNvPr id="1026" name="Picture 2" descr="Risultati immagini per fail funn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19600" y="3794125"/>
            <a:ext cx="4572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8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Excellent Failures: Bad Ideas</a:t>
            </a:r>
            <a:endParaRPr lang="en-US" b="1" dirty="0"/>
          </a:p>
        </p:txBody>
      </p:sp>
      <p:sp>
        <p:nvSpPr>
          <p:cNvPr id="3" name="Espace réservé du contenu 2"/>
          <p:cNvSpPr>
            <a:spLocks noGrp="1"/>
          </p:cNvSpPr>
          <p:nvPr>
            <p:ph idx="1"/>
          </p:nvPr>
        </p:nvSpPr>
        <p:spPr/>
        <p:txBody>
          <a:bodyPr>
            <a:normAutofit lnSpcReduction="10000"/>
          </a:bodyPr>
          <a:lstStyle/>
          <a:p>
            <a:r>
              <a:rPr lang="en-US" dirty="0" smtClean="0"/>
              <a:t>In 2018, Cesare Lombroso goes to China</a:t>
            </a:r>
          </a:p>
          <a:p>
            <a:pPr lvl="1"/>
            <a:r>
              <a:rPr lang="en-US" dirty="0" smtClean="0"/>
              <a:t>Deep learning image recognition system</a:t>
            </a:r>
          </a:p>
          <a:p>
            <a:pPr lvl="1"/>
            <a:r>
              <a:rPr lang="en-US" dirty="0" smtClean="0"/>
              <a:t>Classify innocent people and criminals</a:t>
            </a:r>
          </a:p>
          <a:p>
            <a:pPr lvl="1"/>
            <a:endParaRPr lang="en-US" dirty="0"/>
          </a:p>
          <a:p>
            <a:r>
              <a:rPr lang="en-US" dirty="0" smtClean="0"/>
              <a:t>They </a:t>
            </a:r>
            <a:r>
              <a:rPr lang="en-US" i="1" dirty="0" smtClean="0"/>
              <a:t>tried</a:t>
            </a:r>
            <a:r>
              <a:rPr lang="en-US" dirty="0" smtClean="0"/>
              <a:t> to have good data</a:t>
            </a:r>
          </a:p>
          <a:p>
            <a:pPr lvl="1"/>
            <a:r>
              <a:rPr lang="en-US" dirty="0" smtClean="0"/>
              <a:t>Photos with face only</a:t>
            </a:r>
          </a:p>
          <a:p>
            <a:pPr lvl="1"/>
            <a:r>
              <a:rPr lang="en-US" dirty="0" smtClean="0"/>
              <a:t>50% criminals, 50% innocents</a:t>
            </a:r>
            <a:br>
              <a:rPr lang="en-US" dirty="0" smtClean="0"/>
            </a:br>
            <a:endParaRPr lang="en-US" dirty="0" smtClean="0"/>
          </a:p>
          <a:p>
            <a:r>
              <a:rPr lang="en-US" b="1" dirty="0" smtClean="0"/>
              <a:t>Result: 89.5% accuracy!</a:t>
            </a:r>
          </a:p>
        </p:txBody>
      </p:sp>
      <p:pic>
        <p:nvPicPr>
          <p:cNvPr id="12290" name="Picture 2" descr="Six faces from the Wu and Zhang training se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943600" y="3537091"/>
            <a:ext cx="3098260" cy="256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90"/>
                                        </p:tgtEl>
                                        <p:attrNameLst>
                                          <p:attrName>style.visibility</p:attrName>
                                        </p:attrNameLst>
                                      </p:cBhvr>
                                      <p:to>
                                        <p:strVal val="visible"/>
                                      </p:to>
                                    </p:set>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Visualization to analyze ML algorithm decision</a:t>
            </a:r>
            <a:endParaRPr lang="en-US" dirty="0"/>
          </a:p>
        </p:txBody>
      </p:sp>
      <p:pic>
        <p:nvPicPr>
          <p:cNvPr id="13314" name="Picture 2" descr="https://cdn.technologyreview.com/i/images/criminal-anthropometry.png?sw=1080&amp;cx=65&amp;cy=0&amp;cw=577&amp;ch=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11" y="2514600"/>
            <a:ext cx="5901778"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00600" y="2362200"/>
            <a:ext cx="3124200" cy="3763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APPREHENDED CRIMINALS </a:t>
            </a:r>
            <a:r>
              <a:rPr lang="en-US" u="sng" dirty="0" smtClean="0"/>
              <a:t>DO NOT</a:t>
            </a:r>
            <a:r>
              <a:rPr lang="en-US" dirty="0" smtClean="0"/>
              <a:t> SMILE</a:t>
            </a:r>
            <a:endParaRPr lang="en-US" dirty="0"/>
          </a:p>
        </p:txBody>
      </p:sp>
      <p:pic>
        <p:nvPicPr>
          <p:cNvPr id="4" name="Picture 2" descr="Six faces from the Wu and Zhang training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174528"/>
            <a:ext cx="5105400" cy="42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53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Even When Everything Works…</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Everything works fine and STILL not good</a:t>
            </a:r>
          </a:p>
          <a:p>
            <a:pPr lvl="1"/>
            <a:r>
              <a:rPr lang="en-US" dirty="0" smtClean="0"/>
              <a:t>Success story for ML…</a:t>
            </a:r>
          </a:p>
          <a:p>
            <a:pPr lvl="1"/>
            <a:r>
              <a:rPr lang="en-US" dirty="0" smtClean="0"/>
              <a:t>…but is it a success for humans?</a:t>
            </a:r>
          </a:p>
          <a:p>
            <a:endParaRPr lang="en-US" dirty="0"/>
          </a:p>
          <a:p>
            <a:r>
              <a:rPr lang="en-US" dirty="0" smtClean="0"/>
              <a:t>Cambridge </a:t>
            </a:r>
            <a:r>
              <a:rPr lang="en-US" dirty="0" err="1" smtClean="0"/>
              <a:t>Analytica</a:t>
            </a:r>
            <a:endParaRPr lang="en-US" dirty="0" smtClean="0"/>
          </a:p>
          <a:p>
            <a:pPr lvl="1"/>
            <a:r>
              <a:rPr lang="en-US" dirty="0" smtClean="0"/>
              <a:t>UK Company</a:t>
            </a:r>
          </a:p>
          <a:p>
            <a:pPr lvl="1"/>
            <a:r>
              <a:rPr lang="en-US" dirty="0" smtClean="0"/>
              <a:t>Involved in Trump’s election</a:t>
            </a:r>
            <a:br>
              <a:rPr lang="en-US" dirty="0" smtClean="0"/>
            </a:br>
            <a:r>
              <a:rPr lang="en-US" dirty="0" smtClean="0"/>
              <a:t>and</a:t>
            </a:r>
            <a:r>
              <a:rPr lang="en-US" dirty="0"/>
              <a:t> </a:t>
            </a:r>
            <a:r>
              <a:rPr lang="en-US" dirty="0" smtClean="0"/>
              <a:t>Brexit referendum</a:t>
            </a:r>
          </a:p>
          <a:p>
            <a:pPr lvl="1"/>
            <a:r>
              <a:rPr lang="en-US" dirty="0" smtClean="0"/>
              <a:t>But </a:t>
            </a:r>
            <a:r>
              <a:rPr lang="en-US" i="1" dirty="0" smtClean="0"/>
              <a:t>how</a:t>
            </a:r>
            <a:r>
              <a:rPr lang="en-US" dirty="0" smtClean="0"/>
              <a:t>?</a:t>
            </a:r>
          </a:p>
          <a:p>
            <a:pPr lvl="1"/>
            <a:endParaRPr lang="en-US" dirty="0"/>
          </a:p>
          <a:p>
            <a:pPr lvl="1"/>
            <a:endParaRPr lang="en-US" dirty="0"/>
          </a:p>
        </p:txBody>
      </p:sp>
      <p:pic>
        <p:nvPicPr>
          <p:cNvPr id="6146"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 </a:t>
            </a:r>
            <a:endParaRPr lang="en-US" dirty="0"/>
          </a:p>
        </p:txBody>
      </p:sp>
      <p:sp>
        <p:nvSpPr>
          <p:cNvPr id="3" name="Espace réservé du contenu 2"/>
          <p:cNvSpPr>
            <a:spLocks noGrp="1"/>
          </p:cNvSpPr>
          <p:nvPr>
            <p:ph idx="1"/>
          </p:nvPr>
        </p:nvSpPr>
        <p:spPr/>
        <p:txBody>
          <a:bodyPr>
            <a:noAutofit/>
          </a:bodyPr>
          <a:lstStyle/>
          <a:p>
            <a:r>
              <a:rPr lang="en-US" dirty="0" smtClean="0"/>
              <a:t>Everything starts with a Polish guy</a:t>
            </a:r>
          </a:p>
          <a:p>
            <a:pPr lvl="1"/>
            <a:r>
              <a:rPr lang="en-US" dirty="0" err="1" smtClean="0"/>
              <a:t>Micheal</a:t>
            </a:r>
            <a:r>
              <a:rPr lang="en-US" dirty="0" smtClean="0"/>
              <a:t> </a:t>
            </a:r>
            <a:r>
              <a:rPr lang="en-US" dirty="0" err="1" smtClean="0"/>
              <a:t>Kosinski</a:t>
            </a:r>
            <a:r>
              <a:rPr lang="en-US" dirty="0" smtClean="0"/>
              <a:t>, PhD</a:t>
            </a:r>
          </a:p>
          <a:p>
            <a:pPr lvl="1"/>
            <a:r>
              <a:rPr lang="en-US" dirty="0" smtClean="0"/>
              <a:t>Works on “Big 5” personality traits</a:t>
            </a:r>
          </a:p>
          <a:p>
            <a:pPr lvl="1"/>
            <a:r>
              <a:rPr lang="en-US" dirty="0"/>
              <a:t>Openness, </a:t>
            </a:r>
            <a:r>
              <a:rPr lang="en-US" dirty="0" smtClean="0"/>
              <a:t>conscientiousness, </a:t>
            </a:r>
            <a:br>
              <a:rPr lang="en-US" dirty="0" smtClean="0"/>
            </a:br>
            <a:r>
              <a:rPr lang="en-US" dirty="0" smtClean="0"/>
              <a:t>extroversion, agreeableness, </a:t>
            </a:r>
            <a:br>
              <a:rPr lang="en-US" dirty="0" smtClean="0"/>
            </a:br>
            <a:r>
              <a:rPr lang="en-US" dirty="0" smtClean="0"/>
              <a:t>neuroticism</a:t>
            </a:r>
          </a:p>
          <a:p>
            <a:r>
              <a:rPr lang="en-US" dirty="0" smtClean="0"/>
              <a:t>CLASSIFY people using these FEATURES</a:t>
            </a:r>
          </a:p>
          <a:p>
            <a:pPr lvl="1"/>
            <a:r>
              <a:rPr lang="en-US" dirty="0" smtClean="0"/>
              <a:t>Usually requires filling HUGE questionnaire</a:t>
            </a:r>
            <a:endParaRPr lang="en-US" dirty="0"/>
          </a:p>
          <a:p>
            <a:pPr lvl="1"/>
            <a:r>
              <a:rPr lang="en-US" dirty="0" smtClean="0"/>
              <a:t>But can we find another way?</a:t>
            </a:r>
          </a:p>
        </p:txBody>
      </p:sp>
      <p:pic>
        <p:nvPicPr>
          <p:cNvPr id="8194" name="Picture 2" descr="https://lh6.googleusercontent.com/3SoBMzGPEir4oRWOFgyCpSFLbpoK2Z9BiBW0pkJ_nyC00_nw36k9aQAFs8St2tzh_-aR7Q3CqL9GI2_lhRKJm196a8yW0Pc1UyKGH3S75rDMmQnZlMbe=w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811766"/>
            <a:ext cx="1828800" cy="2226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387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lstStyle/>
          <a:p>
            <a:r>
              <a:rPr lang="en-US" dirty="0" smtClean="0"/>
              <a:t>Correlation Facebook data - Big 5?</a:t>
            </a:r>
          </a:p>
          <a:p>
            <a:pPr lvl="1"/>
            <a:r>
              <a:rPr lang="en-US" dirty="0" smtClean="0"/>
              <a:t>Start from data, people filled questionnaires</a:t>
            </a:r>
          </a:p>
          <a:p>
            <a:pPr lvl="1"/>
            <a:r>
              <a:rPr lang="en-US" dirty="0" smtClean="0"/>
              <a:t>Look at their public FB information (likes)</a:t>
            </a:r>
          </a:p>
          <a:p>
            <a:endParaRPr lang="en-US" dirty="0"/>
          </a:p>
          <a:p>
            <a:r>
              <a:rPr lang="en-US" dirty="0" smtClean="0"/>
              <a:t>Classification problem</a:t>
            </a:r>
          </a:p>
          <a:p>
            <a:pPr lvl="1"/>
            <a:r>
              <a:rPr lang="en-US" dirty="0" smtClean="0"/>
              <a:t>Features: FB likes</a:t>
            </a:r>
          </a:p>
          <a:p>
            <a:pPr lvl="1"/>
            <a:r>
              <a:rPr lang="en-US" dirty="0" smtClean="0"/>
              <a:t>Class: people typology</a:t>
            </a:r>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293967"/>
            <a:ext cx="4114800" cy="3086100"/>
          </a:xfrm>
          <a:prstGeom prst="rect">
            <a:avLst/>
          </a:prstGeom>
        </p:spPr>
      </p:pic>
    </p:spTree>
    <p:extLst>
      <p:ext uri="{BB962C8B-B14F-4D97-AF65-F5344CB8AC3E}">
        <p14:creationId xmlns:p14="http://schemas.microsoft.com/office/powerpoint/2010/main" val="1741565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a:t>
            </a:r>
            <a:endParaRPr lang="en-US" dirty="0"/>
          </a:p>
        </p:txBody>
      </p:sp>
      <p:sp>
        <p:nvSpPr>
          <p:cNvPr id="3" name="Espace réservé du contenu 2"/>
          <p:cNvSpPr>
            <a:spLocks noGrp="1"/>
          </p:cNvSpPr>
          <p:nvPr>
            <p:ph idx="1"/>
          </p:nvPr>
        </p:nvSpPr>
        <p:spPr/>
        <p:txBody>
          <a:bodyPr/>
          <a:lstStyle/>
          <a:p>
            <a:r>
              <a:rPr lang="en-US" dirty="0" smtClean="0"/>
              <a:t>Excellent predictions!</a:t>
            </a:r>
          </a:p>
          <a:p>
            <a:pPr lvl="1"/>
            <a:r>
              <a:rPr lang="en-US" dirty="0" smtClean="0"/>
              <a:t>Skin color (95%)</a:t>
            </a:r>
          </a:p>
          <a:p>
            <a:pPr lvl="1"/>
            <a:r>
              <a:rPr lang="en-US" dirty="0" smtClean="0"/>
              <a:t>Sexual orientation (88%)</a:t>
            </a:r>
          </a:p>
          <a:p>
            <a:pPr lvl="1"/>
            <a:r>
              <a:rPr lang="en-US" dirty="0" smtClean="0"/>
              <a:t>Political affiliation (85%)</a:t>
            </a:r>
          </a:p>
          <a:p>
            <a:endParaRPr lang="en-US" dirty="0"/>
          </a:p>
          <a:p>
            <a:r>
              <a:rPr lang="en-US" dirty="0" smtClean="0"/>
              <a:t>Interesting correlations</a:t>
            </a:r>
          </a:p>
          <a:p>
            <a:pPr lvl="1"/>
            <a:r>
              <a:rPr lang="en-US" dirty="0" smtClean="0"/>
              <a:t>Man likes cosmetics &lt;-&gt; Gay</a:t>
            </a:r>
          </a:p>
          <a:p>
            <a:pPr lvl="1"/>
            <a:r>
              <a:rPr lang="en-US" dirty="0" smtClean="0"/>
              <a:t>Man likes Wu-Tang &lt;-&gt; Hetero</a:t>
            </a:r>
            <a:endParaRPr lang="en-US"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81650" y="2008188"/>
            <a:ext cx="3352800" cy="25146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4191000"/>
            <a:ext cx="2857500" cy="876300"/>
          </a:xfrm>
          <a:prstGeom prst="rect">
            <a:avLst/>
          </a:prstGeom>
        </p:spPr>
      </p:pic>
      <p:pic>
        <p:nvPicPr>
          <p:cNvPr id="1026" name="Picture 2" descr="Risultati immagini per pinkie pi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8535" y="1341438"/>
            <a:ext cx="5475915" cy="5516562"/>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457200" y="1219200"/>
            <a:ext cx="4038600" cy="2819400"/>
          </a:xfrm>
          <a:prstGeom prst="wedgeEllipseCallout">
            <a:avLst>
              <a:gd name="adj1" fmla="val 55695"/>
              <a:gd name="adj2" fmla="val 52473"/>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PINKIE PIE PROTECTS YOUR IDENTITY FROM MACHINE LEARNING</a:t>
            </a:r>
            <a:endParaRPr lang="en-US" sz="2800" dirty="0"/>
          </a:p>
        </p:txBody>
      </p:sp>
    </p:spTree>
    <p:extLst>
      <p:ext uri="{BB962C8B-B14F-4D97-AF65-F5344CB8AC3E}">
        <p14:creationId xmlns:p14="http://schemas.microsoft.com/office/powerpoint/2010/main" val="1114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normAutofit lnSpcReduction="10000"/>
          </a:bodyPr>
          <a:lstStyle/>
          <a:p>
            <a:r>
              <a:rPr lang="en-US" dirty="0" smtClean="0"/>
              <a:t>Who cares about your mom’s </a:t>
            </a:r>
            <a:r>
              <a:rPr lang="en-US" i="1" dirty="0" smtClean="0"/>
              <a:t>openness</a:t>
            </a:r>
            <a:r>
              <a:rPr lang="en-US" dirty="0" smtClean="0"/>
              <a:t>?</a:t>
            </a:r>
          </a:p>
          <a:p>
            <a:pPr lvl="1"/>
            <a:r>
              <a:rPr lang="en-US" dirty="0" smtClean="0"/>
              <a:t>Advertisers!</a:t>
            </a:r>
          </a:p>
          <a:p>
            <a:pPr lvl="1"/>
            <a:r>
              <a:rPr lang="en-US" dirty="0" smtClean="0"/>
              <a:t>Ads targeting “Big 5” typologies are VERY effective</a:t>
            </a:r>
          </a:p>
          <a:p>
            <a:pPr lvl="1"/>
            <a:r>
              <a:rPr lang="en-US" dirty="0" smtClean="0"/>
              <a:t>Or at least, more effective than other kinds of ads</a:t>
            </a:r>
          </a:p>
          <a:p>
            <a:endParaRPr lang="en-US" dirty="0"/>
          </a:p>
          <a:p>
            <a:r>
              <a:rPr lang="en-US" dirty="0"/>
              <a:t>Enter </a:t>
            </a:r>
            <a:r>
              <a:rPr lang="en-US" dirty="0" err="1" smtClean="0"/>
              <a:t>Dr</a:t>
            </a:r>
            <a:r>
              <a:rPr lang="en-US" dirty="0" smtClean="0"/>
              <a:t> </a:t>
            </a:r>
            <a:r>
              <a:rPr lang="en-US" dirty="0" err="1"/>
              <a:t>Aleksandr</a:t>
            </a:r>
            <a:r>
              <a:rPr lang="en-US" dirty="0"/>
              <a:t> </a:t>
            </a:r>
            <a:r>
              <a:rPr lang="en-US" dirty="0" err="1" smtClean="0"/>
              <a:t>Kogan</a:t>
            </a:r>
            <a:r>
              <a:rPr lang="en-US" dirty="0"/>
              <a:t/>
            </a:r>
            <a:br>
              <a:rPr lang="en-US" dirty="0"/>
            </a:br>
            <a:r>
              <a:rPr lang="en-US" dirty="0" smtClean="0"/>
              <a:t>and</a:t>
            </a:r>
            <a:r>
              <a:rPr lang="en-US" dirty="0"/>
              <a:t> </a:t>
            </a:r>
            <a:r>
              <a:rPr lang="en-US" dirty="0" smtClean="0"/>
              <a:t>Alexander Nix, aka</a:t>
            </a:r>
            <a:br>
              <a:rPr lang="en-US" dirty="0" smtClean="0"/>
            </a:br>
            <a:r>
              <a:rPr lang="en-US" dirty="0" smtClean="0"/>
              <a:t>GSR and Cambridge </a:t>
            </a:r>
            <a:br>
              <a:rPr lang="en-US" dirty="0" smtClean="0"/>
            </a:br>
            <a:r>
              <a:rPr lang="en-US" dirty="0" err="1" smtClean="0"/>
              <a:t>Analytica</a:t>
            </a:r>
            <a:endParaRPr lang="en-US" dirty="0" smtClean="0"/>
          </a:p>
          <a:p>
            <a:endParaRPr lang="en-US" dirty="0"/>
          </a:p>
          <a:p>
            <a:endParaRPr lang="en-US" dirty="0"/>
          </a:p>
        </p:txBody>
      </p:sp>
      <p:pic>
        <p:nvPicPr>
          <p:cNvPr id="9218" name="Picture 2" descr="aleksandr kogan, aleksandr kogan cambridge analytic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12926" y="4006037"/>
            <a:ext cx="1552657" cy="23026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lexander nix cambridge analyt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384527" y="4006037"/>
            <a:ext cx="1521259"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1676400" y="1417637"/>
            <a:ext cx="4876800" cy="2588399"/>
          </a:xfrm>
          <a:prstGeom prst="wedgeRoundRectCallout">
            <a:avLst>
              <a:gd name="adj1" fmla="val 42354"/>
              <a:gd name="adj2" fmla="val 785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I was born in the USSR and (at least for a time) legally changed my name to </a:t>
            </a:r>
            <a:r>
              <a:rPr lang="en-US" sz="2400" dirty="0" err="1" smtClean="0"/>
              <a:t>Aleksandr</a:t>
            </a:r>
            <a:r>
              <a:rPr lang="en-US" sz="2400" dirty="0" smtClean="0"/>
              <a:t> SPECTRE, so you KNOW that DR. SPECTRE is the </a:t>
            </a:r>
            <a:r>
              <a:rPr lang="en-US" sz="2400" b="1" dirty="0" smtClean="0"/>
              <a:t>good guy </a:t>
            </a:r>
            <a:r>
              <a:rPr lang="en-US" sz="2400" dirty="0" smtClean="0"/>
              <a:t>in this story!</a:t>
            </a:r>
            <a:endParaRPr lang="en-US" sz="2400" dirty="0"/>
          </a:p>
        </p:txBody>
      </p:sp>
    </p:spTree>
    <p:extLst>
      <p:ext uri="{BB962C8B-B14F-4D97-AF65-F5344CB8AC3E}">
        <p14:creationId xmlns:p14="http://schemas.microsoft.com/office/powerpoint/2010/main" val="21013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Gather data of around 50 Million individuals</a:t>
            </a:r>
          </a:p>
          <a:p>
            <a:pPr lvl="1"/>
            <a:r>
              <a:rPr lang="en-US" dirty="0" smtClean="0"/>
              <a:t>Exploiting FB vulnerabilities and… </a:t>
            </a:r>
          </a:p>
          <a:p>
            <a:pPr lvl="1"/>
            <a:r>
              <a:rPr lang="en-US" dirty="0" smtClean="0"/>
              <a:t>…DUMB personality tests</a:t>
            </a:r>
          </a:p>
          <a:p>
            <a:pPr lvl="1"/>
            <a:r>
              <a:rPr lang="en-US" dirty="0" smtClean="0"/>
              <a:t>Apply </a:t>
            </a:r>
            <a:r>
              <a:rPr lang="en-US" dirty="0" err="1" smtClean="0"/>
              <a:t>Kosinski’s</a:t>
            </a:r>
            <a:r>
              <a:rPr lang="en-US" dirty="0" smtClean="0"/>
              <a:t> classification algorithm</a:t>
            </a:r>
            <a:endParaRPr lang="en-US" dirty="0"/>
          </a:p>
        </p:txBody>
      </p:sp>
      <p:pic>
        <p:nvPicPr>
          <p:cNvPr id="10242" name="Picture 2" descr="Risultati immagini per dumb facebook personality te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817662" y="4100548"/>
            <a:ext cx="3869138" cy="21704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sultati immagini per facebook this application wants to acces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25" t="14823" r="8675" b="11844"/>
          <a:stretch/>
        </p:blipFill>
        <p:spPr bwMode="auto">
          <a:xfrm>
            <a:off x="457200" y="4138233"/>
            <a:ext cx="4253740" cy="21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12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Final result</a:t>
            </a:r>
          </a:p>
          <a:p>
            <a:pPr lvl="1"/>
            <a:r>
              <a:rPr lang="en-US" dirty="0" smtClean="0"/>
              <a:t>Profiles with name and psychological type</a:t>
            </a:r>
          </a:p>
          <a:p>
            <a:pPr lvl="1"/>
            <a:r>
              <a:rPr lang="en-US" dirty="0" smtClean="0"/>
              <a:t>Send targeted advertisement</a:t>
            </a:r>
          </a:p>
          <a:p>
            <a:endParaRPr lang="en-US" dirty="0"/>
          </a:p>
          <a:p>
            <a:r>
              <a:rPr lang="en-US" dirty="0" smtClean="0"/>
              <a:t>Effectiveness?</a:t>
            </a:r>
          </a:p>
          <a:p>
            <a:pPr lvl="1"/>
            <a:r>
              <a:rPr lang="en-US" dirty="0" smtClean="0"/>
              <a:t>Hard to tell…</a:t>
            </a:r>
          </a:p>
          <a:p>
            <a:pPr lvl="1"/>
            <a:r>
              <a:rPr lang="en-US" dirty="0" smtClean="0"/>
              <a:t>But it might move a few %</a:t>
            </a:r>
          </a:p>
          <a:p>
            <a:pPr lvl="1"/>
            <a:r>
              <a:rPr lang="en-US" dirty="0" smtClean="0"/>
              <a:t>Convince/disenfranchise</a:t>
            </a:r>
          </a:p>
          <a:p>
            <a:pPr lvl="1"/>
            <a:endParaRPr lang="en-US" dirty="0"/>
          </a:p>
        </p:txBody>
      </p:sp>
      <p:pic>
        <p:nvPicPr>
          <p:cNvPr id="4"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56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Data</a:t>
            </a:r>
            <a:endParaRPr lang="en-US" dirty="0"/>
          </a:p>
        </p:txBody>
      </p:sp>
      <p:sp>
        <p:nvSpPr>
          <p:cNvPr id="3" name="Espace réservé du contenu 2"/>
          <p:cNvSpPr>
            <a:spLocks noGrp="1"/>
          </p:cNvSpPr>
          <p:nvPr>
            <p:ph idx="1"/>
          </p:nvPr>
        </p:nvSpPr>
        <p:spPr/>
        <p:txBody>
          <a:bodyPr/>
          <a:lstStyle/>
          <a:p>
            <a:r>
              <a:rPr lang="en-US" b="1" dirty="0" smtClean="0"/>
              <a:t>Representative</a:t>
            </a:r>
            <a:r>
              <a:rPr lang="en-US" dirty="0" smtClean="0"/>
              <a:t> of the problem (complete)</a:t>
            </a:r>
          </a:p>
          <a:p>
            <a:r>
              <a:rPr lang="en-US" b="1" dirty="0" smtClean="0"/>
              <a:t>Balanced</a:t>
            </a:r>
            <a:r>
              <a:rPr lang="en-US" dirty="0" smtClean="0"/>
              <a:t> (even samples of different classes)</a:t>
            </a:r>
          </a:p>
          <a:p>
            <a:r>
              <a:rPr lang="en-US" b="1" dirty="0" smtClean="0"/>
              <a:t>Not</a:t>
            </a:r>
            <a:r>
              <a:rPr lang="en-US" dirty="0" smtClean="0"/>
              <a:t> (intentionally) </a:t>
            </a:r>
            <a:r>
              <a:rPr lang="en-US" b="1" dirty="0" smtClean="0"/>
              <a:t>harmful</a:t>
            </a:r>
          </a:p>
          <a:p>
            <a:r>
              <a:rPr lang="en-US" dirty="0" smtClean="0"/>
              <a:t>Starting from </a:t>
            </a:r>
            <a:r>
              <a:rPr lang="en-US" b="1" dirty="0" smtClean="0"/>
              <a:t>good reasoning</a:t>
            </a:r>
            <a:endParaRPr lang="en-US" b="1" dirty="0"/>
          </a:p>
        </p:txBody>
      </p:sp>
      <p:pic>
        <p:nvPicPr>
          <p:cNvPr id="3074" name="Picture 2" descr="Risultati immagini per robot angel with hal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34100" y="3473449"/>
            <a:ext cx="3009900" cy="30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72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normAutofit/>
          </a:bodyPr>
          <a:lstStyle/>
          <a:p>
            <a:r>
              <a:rPr lang="en-US" dirty="0" smtClean="0"/>
              <a:t>Google has your search history</a:t>
            </a:r>
          </a:p>
          <a:p>
            <a:r>
              <a:rPr lang="en-US" dirty="0" smtClean="0"/>
              <a:t>Google/Yahoo “read” your mails</a:t>
            </a:r>
          </a:p>
          <a:p>
            <a:pPr lvl="1"/>
            <a:r>
              <a:rPr lang="en-US" dirty="0" smtClean="0"/>
              <a:t>Natural Language Processing</a:t>
            </a:r>
          </a:p>
          <a:p>
            <a:pPr lvl="1"/>
            <a:r>
              <a:rPr lang="en-US" dirty="0" smtClean="0"/>
              <a:t>Flights/trains/hotels on calendar</a:t>
            </a:r>
          </a:p>
          <a:p>
            <a:r>
              <a:rPr lang="en-US" dirty="0" smtClean="0"/>
              <a:t>Social networks KNOW you</a:t>
            </a:r>
          </a:p>
          <a:p>
            <a:pPr lvl="1"/>
            <a:r>
              <a:rPr lang="en-US" dirty="0" smtClean="0"/>
              <a:t>Cambridge A. used a tiny part of </a:t>
            </a:r>
            <a:r>
              <a:rPr lang="en-US" i="1" dirty="0" smtClean="0"/>
              <a:t>public</a:t>
            </a:r>
            <a:r>
              <a:rPr lang="en-US" dirty="0" smtClean="0"/>
              <a:t> data</a:t>
            </a:r>
          </a:p>
          <a:p>
            <a:pPr lvl="1"/>
            <a:r>
              <a:rPr lang="en-US" dirty="0" smtClean="0"/>
              <a:t>Facebook/Twitter/Instagram has EVERYTHING</a:t>
            </a:r>
          </a:p>
          <a:p>
            <a:pPr lvl="1"/>
            <a:r>
              <a:rPr lang="en-US" dirty="0" smtClean="0"/>
              <a:t>If not from you, from your friends</a:t>
            </a:r>
          </a:p>
        </p:txBody>
      </p:sp>
      <p:pic>
        <p:nvPicPr>
          <p:cNvPr id="2050" name="Picture 2" descr="Risultati immagini per I know who you a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77000" y="1828800"/>
            <a:ext cx="2362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92318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lstStyle/>
          <a:p>
            <a:r>
              <a:rPr lang="en-US" dirty="0" smtClean="0"/>
              <a:t>What is the objective?</a:t>
            </a:r>
          </a:p>
          <a:p>
            <a:pPr lvl="1"/>
            <a:r>
              <a:rPr lang="en-US" dirty="0" smtClean="0"/>
              <a:t>Mostly selling you stuff (ads, etc.)…</a:t>
            </a:r>
          </a:p>
          <a:p>
            <a:pPr lvl="1"/>
            <a:r>
              <a:rPr lang="en-US" dirty="0"/>
              <a:t>…for </a:t>
            </a:r>
            <a:r>
              <a:rPr lang="en-US" dirty="0" smtClean="0"/>
              <a:t>now!</a:t>
            </a:r>
          </a:p>
          <a:p>
            <a:pPr lvl="1"/>
            <a:endParaRPr lang="en-US" dirty="0" smtClean="0"/>
          </a:p>
          <a:p>
            <a:r>
              <a:rPr lang="en-US" dirty="0" smtClean="0"/>
              <a:t>DO NOT RELAX</a:t>
            </a:r>
          </a:p>
          <a:p>
            <a:pPr lvl="1"/>
            <a:r>
              <a:rPr lang="en-US" dirty="0" smtClean="0"/>
              <a:t>What about totalitarian states?</a:t>
            </a:r>
          </a:p>
          <a:p>
            <a:pPr lvl="1"/>
            <a:r>
              <a:rPr lang="en-US" dirty="0" smtClean="0"/>
              <a:t>What can they do using ML?</a:t>
            </a:r>
          </a:p>
          <a:p>
            <a:pPr lvl="1"/>
            <a:r>
              <a:rPr lang="en-US" dirty="0" smtClean="0"/>
              <a:t>Big companies do not care much</a:t>
            </a:r>
            <a:endParaRPr lang="en-US" dirty="0"/>
          </a:p>
        </p:txBody>
      </p:sp>
      <p:pic>
        <p:nvPicPr>
          <p:cNvPr id="3074" name="Picture 2" descr="Risultati immagini per stasi ddr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95600"/>
            <a:ext cx="2209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isultati immagini per china social 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95374"/>
            <a:ext cx="5715000" cy="530542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en-US" dirty="0" smtClean="0"/>
              <a:t>Machine Learning Knows You</a:t>
            </a:r>
            <a:endParaRPr lang="en-US" dirty="0"/>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791200" y="1295400"/>
            <a:ext cx="2895600" cy="1930826"/>
          </a:xfrm>
          <a:prstGeom prst="rect">
            <a:avLst/>
          </a:prstGeom>
        </p:spPr>
      </p:pic>
      <p:sp>
        <p:nvSpPr>
          <p:cNvPr id="6" name="Rectangle 5"/>
          <p:cNvSpPr/>
          <p:nvPr/>
        </p:nvSpPr>
        <p:spPr>
          <a:xfrm>
            <a:off x="5486400" y="2743200"/>
            <a:ext cx="3505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PEOPLE’S REPUBLIC OF ANIHC</a:t>
            </a:r>
            <a:endParaRPr lang="en-US" sz="3200" dirty="0"/>
          </a:p>
        </p:txBody>
      </p:sp>
      <p:pic>
        <p:nvPicPr>
          <p:cNvPr id="1026" name="Picture 2" descr="Risultati immagini per winnie the pooh"/>
          <p:cNvPicPr>
            <a:picLocks noChangeAspect="1" noChangeArrowheads="1"/>
          </p:cNvPicPr>
          <p:nvPr/>
        </p:nvPicPr>
        <p:blipFill rotWithShape="1">
          <a:blip r:embed="rId5">
            <a:extLst>
              <a:ext uri="{28A0092B-C50C-407E-A947-70E740481C1C}">
                <a14:useLocalDpi xmlns:a14="http://schemas.microsoft.com/office/drawing/2010/main" val="0"/>
              </a:ext>
            </a:extLst>
          </a:blip>
          <a:srcRect l="23333" r="23334" b="57306"/>
          <a:stretch/>
        </p:blipFill>
        <p:spPr bwMode="auto">
          <a:xfrm>
            <a:off x="6172199" y="4114218"/>
            <a:ext cx="2286001" cy="1829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6019800" y="5867400"/>
            <a:ext cx="2514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PRESIDENT</a:t>
            </a:r>
            <a:endParaRPr lang="en-US" sz="3200" dirty="0"/>
          </a:p>
        </p:txBody>
      </p:sp>
    </p:spTree>
    <p:extLst>
      <p:ext uri="{BB962C8B-B14F-4D97-AF65-F5344CB8AC3E}">
        <p14:creationId xmlns:p14="http://schemas.microsoft.com/office/powerpoint/2010/main" val="32598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fade">
                                      <p:cBhvr>
                                        <p:cTn id="18"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Conclusions</a:t>
            </a:r>
            <a:endParaRPr lang="en-US" dirty="0"/>
          </a:p>
        </p:txBody>
      </p:sp>
      <p:sp>
        <p:nvSpPr>
          <p:cNvPr id="3" name="Espace réservé du contenu 2"/>
          <p:cNvSpPr>
            <a:spLocks noGrp="1"/>
          </p:cNvSpPr>
          <p:nvPr>
            <p:ph idx="1"/>
          </p:nvPr>
        </p:nvSpPr>
        <p:spPr/>
        <p:txBody>
          <a:bodyPr/>
          <a:lstStyle/>
          <a:p>
            <a:r>
              <a:rPr lang="en-US" dirty="0" smtClean="0"/>
              <a:t>YOU have to be </a:t>
            </a:r>
            <a:r>
              <a:rPr lang="en-US" u="sng" dirty="0" smtClean="0"/>
              <a:t>careful</a:t>
            </a:r>
          </a:p>
          <a:p>
            <a:pPr lvl="1"/>
            <a:r>
              <a:rPr lang="en-US" dirty="0" smtClean="0"/>
              <a:t>“Where is the data coming from?”</a:t>
            </a:r>
          </a:p>
          <a:p>
            <a:pPr lvl="1"/>
            <a:r>
              <a:rPr lang="en-US" dirty="0" smtClean="0"/>
              <a:t>“How was it collected?”</a:t>
            </a:r>
          </a:p>
          <a:p>
            <a:pPr lvl="1"/>
            <a:r>
              <a:rPr lang="en-US" dirty="0" smtClean="0"/>
              <a:t>“Is it unbiased?”</a:t>
            </a:r>
          </a:p>
          <a:p>
            <a:pPr lvl="1"/>
            <a:endParaRPr lang="en-US" dirty="0"/>
          </a:p>
          <a:p>
            <a:r>
              <a:rPr lang="en-US" dirty="0" smtClean="0"/>
              <a:t>Because computer </a:t>
            </a:r>
            <a:br>
              <a:rPr lang="en-US" dirty="0" smtClean="0"/>
            </a:br>
            <a:r>
              <a:rPr lang="en-US" dirty="0" smtClean="0"/>
              <a:t>scientists</a:t>
            </a:r>
            <a:r>
              <a:rPr lang="en-US" dirty="0"/>
              <a:t> </a:t>
            </a:r>
            <a:r>
              <a:rPr lang="en-US" dirty="0" smtClean="0"/>
              <a:t>are NOT </a:t>
            </a:r>
            <a:br>
              <a:rPr lang="en-US" dirty="0" smtClean="0"/>
            </a:br>
            <a:r>
              <a:rPr lang="en-US" dirty="0" smtClean="0"/>
              <a:t>(always)</a:t>
            </a:r>
            <a:endParaRPr lang="en-US" dirty="0"/>
          </a:p>
        </p:txBody>
      </p:sp>
      <p:pic>
        <p:nvPicPr>
          <p:cNvPr id="7170" name="Picture 2" descr="Risultati immagini per evil doctor sailor moon an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475038"/>
            <a:ext cx="3534833" cy="2651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à coins arrondis 3"/>
          <p:cNvSpPr/>
          <p:nvPr/>
        </p:nvSpPr>
        <p:spPr>
          <a:xfrm>
            <a:off x="2971800" y="2743200"/>
            <a:ext cx="2819400" cy="1295400"/>
          </a:xfrm>
          <a:prstGeom prst="wedgeRoundRectCallout">
            <a:avLst>
              <a:gd name="adj1" fmla="val 74518"/>
              <a:gd name="adj2" fmla="val 399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GOOD, MY PREDICTION ACCURACY INCREASED FROM 85% TO 87%!</a:t>
            </a:r>
            <a:endParaRPr lang="en-US" sz="2000" dirty="0"/>
          </a:p>
        </p:txBody>
      </p:sp>
      <p:sp>
        <p:nvSpPr>
          <p:cNvPr id="6" name="Rectangle à coins arrondis 5"/>
          <p:cNvSpPr/>
          <p:nvPr/>
        </p:nvSpPr>
        <p:spPr>
          <a:xfrm>
            <a:off x="2971800" y="4114800"/>
            <a:ext cx="2819400" cy="1295400"/>
          </a:xfrm>
          <a:prstGeom prst="wedgeRoundRectCallout">
            <a:avLst>
              <a:gd name="adj1" fmla="val 75167"/>
              <a:gd name="adj2" fmla="val -363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WHAT AM I CLASSIFYING?</a:t>
            </a:r>
          </a:p>
          <a:p>
            <a:pPr algn="ctr"/>
            <a:r>
              <a:rPr lang="en-US" sz="2000" dirty="0" smtClean="0"/>
              <a:t>WHO CARES!</a:t>
            </a:r>
            <a:endParaRPr lang="en-US" sz="2000" dirty="0"/>
          </a:p>
        </p:txBody>
      </p:sp>
      <p:sp>
        <p:nvSpPr>
          <p:cNvPr id="7" name="Rectangle à coins arrondis 6"/>
          <p:cNvSpPr/>
          <p:nvPr/>
        </p:nvSpPr>
        <p:spPr>
          <a:xfrm>
            <a:off x="2971800" y="5486400"/>
            <a:ext cx="2819400" cy="914400"/>
          </a:xfrm>
          <a:prstGeom prst="wedgeRoundRectCallout">
            <a:avLst>
              <a:gd name="adj1" fmla="val 78086"/>
              <a:gd name="adj2" fmla="val -751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POLITICAL DISSIDENTS, YOU SAY…? UOPS…</a:t>
            </a:r>
            <a:endParaRPr lang="en-US" sz="2000" dirty="0"/>
          </a:p>
        </p:txBody>
      </p:sp>
    </p:spTree>
    <p:extLst>
      <p:ext uri="{BB962C8B-B14F-4D97-AF65-F5344CB8AC3E}">
        <p14:creationId xmlns:p14="http://schemas.microsoft.com/office/powerpoint/2010/main" val="35864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Issues with Data</a:t>
            </a:r>
            <a:endParaRPr lang="en-US" b="1" dirty="0"/>
          </a:p>
        </p:txBody>
      </p:sp>
      <p:sp>
        <p:nvSpPr>
          <p:cNvPr id="3" name="Espace réservé du contenu 2"/>
          <p:cNvSpPr>
            <a:spLocks noGrp="1"/>
          </p:cNvSpPr>
          <p:nvPr>
            <p:ph idx="1"/>
          </p:nvPr>
        </p:nvSpPr>
        <p:spPr/>
        <p:txBody>
          <a:bodyPr/>
          <a:lstStyle/>
          <a:p>
            <a:r>
              <a:rPr lang="en-US" dirty="0" smtClean="0"/>
              <a:t>Lack of data/Missing data</a:t>
            </a:r>
          </a:p>
          <a:p>
            <a:r>
              <a:rPr lang="en-US" dirty="0" smtClean="0"/>
              <a:t>Unbalanced datasets</a:t>
            </a:r>
          </a:p>
          <a:p>
            <a:r>
              <a:rPr lang="en-US" i="1" dirty="0" smtClean="0"/>
              <a:t>Intentionally</a:t>
            </a:r>
            <a:r>
              <a:rPr lang="en-US" dirty="0" smtClean="0"/>
              <a:t> harmful data </a:t>
            </a:r>
            <a:br>
              <a:rPr lang="en-US" dirty="0" smtClean="0"/>
            </a:br>
            <a:r>
              <a:rPr lang="en-US" dirty="0" smtClean="0"/>
              <a:t>(</a:t>
            </a:r>
            <a:r>
              <a:rPr lang="en-US" i="1" dirty="0" smtClean="0"/>
              <a:t>poisoning</a:t>
            </a:r>
            <a:r>
              <a:rPr lang="en-US" dirty="0" smtClean="0"/>
              <a:t>)</a:t>
            </a:r>
          </a:p>
          <a:p>
            <a:r>
              <a:rPr lang="en-US" dirty="0" smtClean="0"/>
              <a:t>Bad ideas (no matter how </a:t>
            </a:r>
            <a:br>
              <a:rPr lang="en-US" dirty="0" smtClean="0"/>
            </a:br>
            <a:r>
              <a:rPr lang="en-US" dirty="0" smtClean="0"/>
              <a:t>good the data is)</a:t>
            </a:r>
          </a:p>
          <a:p>
            <a:endParaRPr lang="en-US" dirty="0"/>
          </a:p>
          <a:p>
            <a:r>
              <a:rPr lang="en-US" dirty="0" smtClean="0"/>
              <a:t>Nobody is immune! EXCELLENT FAILURES</a:t>
            </a:r>
          </a:p>
          <a:p>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057400"/>
            <a:ext cx="3362325" cy="2278499"/>
          </a:xfrm>
          <a:prstGeom prst="rect">
            <a:avLst/>
          </a:prstGeom>
        </p:spPr>
      </p:pic>
    </p:spTree>
    <p:extLst>
      <p:ext uri="{BB962C8B-B14F-4D97-AF65-F5344CB8AC3E}">
        <p14:creationId xmlns:p14="http://schemas.microsoft.com/office/powerpoint/2010/main" val="2930922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Missing Data</a:t>
            </a:r>
            <a:endParaRPr lang="en-US" b="1" dirty="0"/>
          </a:p>
        </p:txBody>
      </p:sp>
      <p:pic>
        <p:nvPicPr>
          <p:cNvPr id="1026" name="Picture 2" descr="Mr Alc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2574"/>
            <a:ext cx="8229600" cy="527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94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98" y="1752600"/>
            <a:ext cx="6709804"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1603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6415" y="1417638"/>
            <a:ext cx="8471170" cy="4191000"/>
          </a:xfrm>
          <a:prstGeom prst="rect">
            <a:avLst/>
          </a:prstGeom>
        </p:spPr>
      </p:pic>
      <p:sp>
        <p:nvSpPr>
          <p:cNvPr id="6" name="Rectangle 5"/>
          <p:cNvSpPr/>
          <p:nvPr/>
        </p:nvSpPr>
        <p:spPr>
          <a:xfrm>
            <a:off x="4572000" y="13033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6414" y="35131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3510090"/>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Risultati immagini per 4chan pol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276600"/>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78" y="1752600"/>
            <a:ext cx="6607844" cy="376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4824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43200" cy="329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1464472"/>
            <a:ext cx="3276600" cy="488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400" y="2819400"/>
            <a:ext cx="33274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11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2220</TotalTime>
  <Words>1875</Words>
  <Application>Microsoft Office PowerPoint</Application>
  <PresentationFormat>Affichage à l'écran (4:3)</PresentationFormat>
  <Paragraphs>247</Paragraphs>
  <Slides>33</Slides>
  <Notes>24</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33</vt:i4>
      </vt:variant>
    </vt:vector>
  </HeadingPairs>
  <TitlesOfParts>
    <vt:vector size="36" baseType="lpstr">
      <vt:lpstr>Arial</vt:lpstr>
      <vt:lpstr>Calibri</vt:lpstr>
      <vt:lpstr>Office Theme</vt:lpstr>
      <vt:lpstr>Excellent Failures</vt:lpstr>
      <vt:lpstr>Excellent Failures</vt:lpstr>
      <vt:lpstr>Good Data</vt:lpstr>
      <vt:lpstr>Issues with Data</vt:lpstr>
      <vt:lpstr>Excellent Failures: Missing Data</vt:lpstr>
      <vt:lpstr>Excellent Failures: Poisoning</vt:lpstr>
      <vt:lpstr>Excellent Failures: Poisoning</vt:lpstr>
      <vt:lpstr>Excellent Failures: Poisoning</vt:lpstr>
      <vt:lpstr>Excellent Failures: Poisoning</vt:lpstr>
      <vt:lpstr>Excellent Failures: Unbalanced Data</vt:lpstr>
      <vt:lpstr>Type I Diabetes Predictor</vt:lpstr>
      <vt:lpstr>Excellent Failures: Unbalanced Data</vt:lpstr>
      <vt:lpstr>Excellent Failures: Can We Fix It?</vt:lpstr>
      <vt:lpstr>Excellent Failures: Can We Fix It?</vt:lpstr>
      <vt:lpstr>Excellent Failures: Can We Fix It?</vt:lpstr>
      <vt:lpstr>Correlation is NOT etc. etc.</vt:lpstr>
      <vt:lpstr>Correlation is NOT etc. etc.</vt:lpstr>
      <vt:lpstr>Human Understanding of ML</vt:lpstr>
      <vt:lpstr>Excellent Failures: Bad Ideas</vt:lpstr>
      <vt:lpstr>Excellent Failures: Bad Ideas</vt:lpstr>
      <vt:lpstr>Interpretability of the Results</vt:lpstr>
      <vt:lpstr>Interpretability of the Results</vt:lpstr>
      <vt:lpstr>Even When Everything Works…</vt:lpstr>
      <vt:lpstr>Machine Learns, Influences Humans </vt:lpstr>
      <vt:lpstr>Machine Learns, Influences Humans </vt:lpstr>
      <vt:lpstr>Machine Learns, Influences Humans</vt:lpstr>
      <vt:lpstr>Machine Learns, Influences Humans </vt:lpstr>
      <vt:lpstr>Machine Learns, Influences Humans </vt:lpstr>
      <vt:lpstr>Machine Learns, Influences Humans </vt:lpstr>
      <vt:lpstr>Machine Learning Knows You</vt:lpstr>
      <vt:lpstr>Machine Learning Knows You</vt:lpstr>
      <vt:lpstr>Machine Learning Knows You</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Introduction and Pitfalls</dc:title>
  <dc:creator>alberto</dc:creator>
  <cp:lastModifiedBy>Alberto Tonda</cp:lastModifiedBy>
  <cp:revision>356</cp:revision>
  <dcterms:created xsi:type="dcterms:W3CDTF">2006-08-16T00:00:00Z</dcterms:created>
  <dcterms:modified xsi:type="dcterms:W3CDTF">2019-11-28T23:53:57Z</dcterms:modified>
</cp:coreProperties>
</file>